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9" r:id="rId32"/>
    <p:sldId id="290" r:id="rId33"/>
    <p:sldId id="287" r:id="rId34"/>
    <p:sldId id="286" r:id="rId35"/>
  </p:sldIdLst>
  <p:sldSz cx="9144000" cy="5143500" type="screen16x9"/>
  <p:notesSz cx="6858000" cy="9144000"/>
  <p:embeddedFontLst>
    <p:embeddedFont>
      <p:font typeface="Corbel" panose="020B0503020204020204" pitchFamily="34" charset="0"/>
      <p:regular r:id="rId37"/>
      <p:bold r:id="rId38"/>
      <p:italic r:id="rId39"/>
      <p:boldItalic r:id="rId40"/>
    </p:embeddedFont>
    <p:embeddedFont>
      <p:font typeface="Roboto" panose="020B0604020202020204" charset="0"/>
      <p:regular r:id="rId41"/>
      <p:bold r:id="rId42"/>
      <p:italic r:id="rId43"/>
      <p:boldItalic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mant Jain" initials="HJ" lastIdx="1" clrIdx="0">
    <p:extLst>
      <p:ext uri="{19B8F6BF-5375-455C-9EA6-DF929625EA0E}">
        <p15:presenceInfo xmlns:p15="http://schemas.microsoft.com/office/powerpoint/2012/main" userId="Hemant Ja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8f5138a33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8f5138a33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8f5138a33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8f5138a33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8f5138a333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8f5138a333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f5138a333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f5138a333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f5138a333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8f5138a333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8f5138a333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8f5138a333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f5138a333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f5138a333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8f5138a333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8f5138a333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f5138a333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f5138a333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f5138a333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f5138a333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c6f9e4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f5138a333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8f5138a333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f5138a333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f5138a33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f5138a333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f5138a333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f5138a333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f5138a333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8f5138a333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8f5138a333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f5138a333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8f5138a333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8f5138a333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8f5138a33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f5138a33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f5138a33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f5138a333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f5138a333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8f5138a33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8f5138a33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c6f9e470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c6f9e47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f5138a333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f5138a333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f5138a333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f5138a333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28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f5138a333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f5138a333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633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f5138a333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f5138a333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829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f5138a333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f5138a333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6f9e470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c6f9e470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c6f9e470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6f9e470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6f9e470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c6f9e470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c6f9e470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6f9e470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6f9e470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f5138a333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f5138a333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409575" y="-3572"/>
            <a:ext cx="3761184" cy="5147072"/>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196301" y="1035052"/>
            <a:ext cx="6430967" cy="1962149"/>
          </a:xfrm>
        </p:spPr>
        <p:txBody>
          <a:bodyPr anchor="b">
            <a:normAutofit/>
          </a:bodyPr>
          <a:lstStyle>
            <a:lvl1pPr algn="r">
              <a:defRPr sz="4500">
                <a:effectLst/>
              </a:defRPr>
            </a:lvl1pPr>
          </a:lstStyle>
          <a:p>
            <a:r>
              <a:rPr lang="en-US"/>
              <a:t>Click to edit Master title style</a:t>
            </a:r>
            <a:endParaRPr lang="en-US" dirty="0"/>
          </a:p>
        </p:txBody>
      </p:sp>
      <p:sp>
        <p:nvSpPr>
          <p:cNvPr id="3" name="Subtitle 2"/>
          <p:cNvSpPr>
            <a:spLocks noGrp="1"/>
          </p:cNvSpPr>
          <p:nvPr>
            <p:ph type="subTitle" idx="1"/>
          </p:nvPr>
        </p:nvSpPr>
        <p:spPr>
          <a:xfrm>
            <a:off x="3386533" y="2997200"/>
            <a:ext cx="5240734" cy="1041401"/>
          </a:xfrm>
        </p:spPr>
        <p:txBody>
          <a:bodyPr anchor="t">
            <a:normAutofit/>
          </a:bodyPr>
          <a:lstStyle>
            <a:lvl1pPr marL="0" indent="0" algn="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4/27/2021</a:t>
            </a:fld>
            <a:endParaRPr lang="en-US" dirty="0"/>
          </a:p>
        </p:txBody>
      </p:sp>
      <p:sp>
        <p:nvSpPr>
          <p:cNvPr id="5" name="Footer Placeholder 4"/>
          <p:cNvSpPr>
            <a:spLocks noGrp="1"/>
          </p:cNvSpPr>
          <p:nvPr>
            <p:ph type="ftr" sz="quarter" idx="11"/>
          </p:nvPr>
        </p:nvSpPr>
        <p:spPr>
          <a:xfrm>
            <a:off x="3999309" y="4412457"/>
            <a:ext cx="3243033" cy="273844"/>
          </a:xfrm>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4263627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3549649"/>
            <a:ext cx="7514033"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5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3234" y="3974702"/>
            <a:ext cx="7514033"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7623047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3" cy="2286000"/>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257550"/>
            <a:ext cx="7514035"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368061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827609" y="2571749"/>
            <a:ext cx="6399611" cy="285750"/>
          </a:xfrm>
        </p:spPr>
        <p:txBody>
          <a:bodyPr anchor="ctr">
            <a:normAutofit/>
          </a:bodyPr>
          <a:lstStyle>
            <a:lvl1pPr marL="0" indent="0">
              <a:buFontTx/>
              <a:buNone/>
              <a:defRPr sz="135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234" y="3257550"/>
            <a:ext cx="7514033"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7185460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235" y="2481436"/>
            <a:ext cx="7514032" cy="1101600"/>
          </a:xfrm>
        </p:spPr>
        <p:txBody>
          <a:bodyPr anchor="b">
            <a:normAutofit/>
          </a:bodyPr>
          <a:lstStyle>
            <a:lvl1pPr algn="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583036"/>
            <a:ext cx="7514033"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0558845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235" y="2914650"/>
            <a:ext cx="7514033" cy="666750"/>
          </a:xfrm>
        </p:spPr>
        <p:txBody>
          <a:bodyPr vert="horz" lIns="91440" tIns="45720" rIns="91440" bIns="45720" rtlCol="0" anchor="b">
            <a:normAutofit/>
          </a:bodyPr>
          <a:lstStyle>
            <a:lvl1pPr algn="r">
              <a:buNone/>
              <a:defRPr lang="en-US" sz="1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581400"/>
            <a:ext cx="7514033" cy="762000"/>
          </a:xfrm>
        </p:spPr>
        <p:txBody>
          <a:bodyPr anchor="t">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4737571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4" cy="2045494"/>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234" y="2628900"/>
            <a:ext cx="7514035"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257550"/>
            <a:ext cx="7514035"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2471126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2926804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9492" y="514350"/>
            <a:ext cx="1327777" cy="38290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234" y="514350"/>
            <a:ext cx="6014807" cy="382905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6998367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
        <p:cNvGrpSpPr/>
        <p:nvPr/>
      </p:nvGrpSpPr>
      <p:grpSpPr>
        <a:xfrm>
          <a:off x="0" y="0"/>
          <a:ext cx="0" cy="0"/>
          <a:chOff x="0" y="0"/>
          <a:chExt cx="0" cy="0"/>
        </a:xfrm>
      </p:grpSpPr>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15633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48798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13893" y="4400349"/>
            <a:ext cx="41337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6638672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4"/>
        <p:cNvGrpSpPr/>
        <p:nvPr/>
      </p:nvGrpSpPr>
      <p:grpSpPr>
        <a:xfrm>
          <a:off x="0" y="0"/>
          <a:ext cx="0" cy="0"/>
          <a:chOff x="0" y="0"/>
          <a:chExt cx="0" cy="0"/>
        </a:xfrm>
      </p:grpSpPr>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150865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69141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0" y="2000249"/>
            <a:ext cx="6698060" cy="1582787"/>
          </a:xfrm>
        </p:spPr>
        <p:txBody>
          <a:bodyPr anchor="b"/>
          <a:lstStyle>
            <a:lvl1pPr algn="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29209" y="3583036"/>
            <a:ext cx="6698061"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6042918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13234" y="514351"/>
            <a:ext cx="7514035" cy="131444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13235" y="2000250"/>
            <a:ext cx="3671291"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55975" y="2000250"/>
            <a:ext cx="3671292"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1784638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134" y="1993900"/>
            <a:ext cx="3455391"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13233"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0366" y="2000250"/>
            <a:ext cx="3466903"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55975"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496632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2133610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22735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1200150"/>
            <a:ext cx="2661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946525" y="514350"/>
            <a:ext cx="4680743" cy="3829051"/>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234" y="2228850"/>
            <a:ext cx="2661841" cy="1371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8192192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043" y="1314449"/>
            <a:ext cx="4069619" cy="1028700"/>
          </a:xfrm>
        </p:spPr>
        <p:txBody>
          <a:bodyPr anchor="b">
            <a:normAutofit/>
          </a:bodyPr>
          <a:lstStyle>
            <a:lvl1pPr algn="ctr">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6011" y="685800"/>
            <a:ext cx="2460731" cy="3429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2043" y="2343149"/>
            <a:ext cx="4069619" cy="1371600"/>
          </a:xfrm>
        </p:spPr>
        <p:txBody>
          <a:bodyPr>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9594112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13109" y="0"/>
            <a:ext cx="1827610" cy="51435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113234" y="514351"/>
            <a:ext cx="7514035" cy="131444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13233" y="2000250"/>
            <a:ext cx="7514035" cy="234315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9492" y="4412457"/>
            <a:ext cx="857250"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smtClean="0"/>
              <a:pPr/>
              <a:t>4/27/2021</a:t>
            </a:fld>
            <a:endParaRPr lang="en-US" dirty="0"/>
          </a:p>
        </p:txBody>
      </p:sp>
      <p:sp>
        <p:nvSpPr>
          <p:cNvPr id="5" name="Footer Placeholder 4"/>
          <p:cNvSpPr>
            <a:spLocks noGrp="1"/>
          </p:cNvSpPr>
          <p:nvPr>
            <p:ph type="ftr" sz="quarter" idx="3"/>
          </p:nvPr>
        </p:nvSpPr>
        <p:spPr>
          <a:xfrm>
            <a:off x="1929210" y="4412457"/>
            <a:ext cx="5313133" cy="273844"/>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13893" y="4412457"/>
            <a:ext cx="413375"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2233978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sldNum="0" hdr="0" ftr="0" dt="0"/>
  <p:txStyles>
    <p:titleStyle>
      <a:lvl1pPr algn="ctr" defTabSz="342900" rtl="0" eaLnBrk="1" latinLnBrk="0" hangingPunct="1">
        <a:spcBef>
          <a:spcPct val="0"/>
        </a:spcBef>
        <a:buNone/>
        <a:defRPr sz="3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research.nvidia.com/publication/2017-10_Progressive-Growing-of" TargetMode="External"/><Relationship Id="rId2" Type="http://schemas.openxmlformats.org/officeDocument/2006/relationships/notesSlide" Target="../notesSlides/notesSlide30.xml"/><Relationship Id="rId1" Type="http://schemas.openxmlformats.org/officeDocument/2006/relationships/slideLayout" Target="../slideLayouts/slideLayout20.xml"/><Relationship Id="rId4" Type="http://schemas.openxmlformats.org/officeDocument/2006/relationships/hyperlink" Target="https://blog.insightdatascience.com/generating-custom-photo-realistic-faces-using-ai-d170b1b59255"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0.sv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63"/>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a:effectLst/>
        </p:spPr>
        <p:txBody>
          <a:bodyPr rtlCol="0" anchor="ctr"/>
          <a:lstStyle/>
          <a:p>
            <a:pPr algn="ctr"/>
            <a:endParaRPr lang="en-US"/>
          </a:p>
        </p:txBody>
      </p:sp>
      <p:sp>
        <p:nvSpPr>
          <p:cNvPr id="88" name="Freeform: Shape 87">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2966695"/>
            <a:ext cx="1371718" cy="2176805"/>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90" name="Freeform: Shape 89">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2415073"/>
            <a:ext cx="2182534" cy="2728427"/>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92" name="Freeform: Shape 91">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2134131"/>
            <a:ext cx="3112413" cy="3009369"/>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94" name="Freeform: Shape 93">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2499307"/>
            <a:ext cx="2039659" cy="2644193"/>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64" name="Google Shape;64;p13"/>
          <p:cNvSpPr txBox="1">
            <a:spLocks noGrp="1"/>
          </p:cNvSpPr>
          <p:nvPr>
            <p:ph type="ctrTitle"/>
          </p:nvPr>
        </p:nvSpPr>
        <p:spPr>
          <a:xfrm>
            <a:off x="275772" y="416387"/>
            <a:ext cx="8309428" cy="1665517"/>
          </a:xfrm>
          <a:prstGeom prst="rect">
            <a:avLst/>
          </a:prstGeom>
        </p:spPr>
        <p:txBody>
          <a:bodyPr spcFirstLastPara="1" lIns="91425" tIns="91425" rIns="91425" bIns="91425" anchor="b" anchorCtr="0">
            <a:normAutofit/>
          </a:bodyPr>
          <a:lstStyle/>
          <a:p>
            <a:pPr marL="0" lvl="0" indent="0" algn="ctr" rtl="0">
              <a:lnSpc>
                <a:spcPct val="90000"/>
              </a:lnSpc>
              <a:spcBef>
                <a:spcPts val="0"/>
              </a:spcBef>
              <a:spcAft>
                <a:spcPts val="0"/>
              </a:spcAft>
              <a:buNone/>
            </a:pPr>
            <a:r>
              <a:rPr lang="en-US" sz="3600" b="1" dirty="0">
                <a:latin typeface="Roboto" panose="020B0604020202020204" charset="0"/>
                <a:ea typeface="Roboto" panose="020B0604020202020204" charset="0"/>
                <a:cs typeface="Arial"/>
                <a:sym typeface="Arial"/>
              </a:rPr>
              <a:t>Parallel Deep Learning Neural Networks and GAN to detect features on </a:t>
            </a:r>
            <a:r>
              <a:rPr lang="en-US" sz="3600" b="1" dirty="0" err="1">
                <a:latin typeface="Roboto" panose="020B0604020202020204" charset="0"/>
                <a:ea typeface="Roboto" panose="020B0604020202020204" charset="0"/>
                <a:cs typeface="Arial"/>
                <a:sym typeface="Arial"/>
              </a:rPr>
              <a:t>CelebFaces</a:t>
            </a:r>
            <a:r>
              <a:rPr lang="en-US" sz="3600" b="1" dirty="0">
                <a:latin typeface="Roboto" panose="020B0604020202020204" charset="0"/>
                <a:ea typeface="Roboto" panose="020B0604020202020204" charset="0"/>
                <a:cs typeface="Arial"/>
                <a:sym typeface="Arial"/>
              </a:rPr>
              <a:t> Dataset </a:t>
            </a:r>
            <a:endParaRPr lang="en-US" sz="3600" dirty="0">
              <a:latin typeface="Roboto" panose="020B0604020202020204" charset="0"/>
              <a:ea typeface="Roboto" panose="020B0604020202020204" charset="0"/>
            </a:endParaRPr>
          </a:p>
        </p:txBody>
      </p:sp>
      <p:sp>
        <p:nvSpPr>
          <p:cNvPr id="65" name="Google Shape;65;p13"/>
          <p:cNvSpPr txBox="1">
            <a:spLocks noGrp="1"/>
          </p:cNvSpPr>
          <p:nvPr>
            <p:ph type="subTitle" idx="1"/>
          </p:nvPr>
        </p:nvSpPr>
        <p:spPr>
          <a:xfrm>
            <a:off x="5696858" y="3203434"/>
            <a:ext cx="2613164" cy="818536"/>
          </a:xfrm>
          <a:prstGeom prst="rect">
            <a:avLst/>
          </a:prstGeom>
        </p:spPr>
        <p:txBody>
          <a:bodyPr spcFirstLastPara="1" lIns="91425" tIns="91425" rIns="91425" bIns="91425" anchorCtr="0">
            <a:noAutofit/>
          </a:bodyPr>
          <a:lstStyle/>
          <a:p>
            <a:pPr marL="0" lvl="0" indent="0" algn="ctr" rtl="0">
              <a:lnSpc>
                <a:spcPct val="90000"/>
              </a:lnSpc>
              <a:spcBef>
                <a:spcPts val="0"/>
              </a:spcBef>
              <a:spcAft>
                <a:spcPts val="600"/>
              </a:spcAft>
              <a:buNone/>
            </a:pPr>
            <a:r>
              <a:rPr lang="en-US" sz="1600" dirty="0">
                <a:latin typeface="Roboto" panose="020B0604020202020204" charset="0"/>
                <a:ea typeface="Roboto" panose="020B0604020202020204" charset="0"/>
              </a:rPr>
              <a:t>Hemant Jain </a:t>
            </a:r>
          </a:p>
          <a:p>
            <a:pPr marL="0" lvl="0" indent="0" algn="ctr" rtl="0">
              <a:lnSpc>
                <a:spcPct val="90000"/>
              </a:lnSpc>
              <a:spcBef>
                <a:spcPts val="0"/>
              </a:spcBef>
              <a:spcAft>
                <a:spcPts val="600"/>
              </a:spcAft>
              <a:buNone/>
            </a:pPr>
            <a:r>
              <a:rPr lang="en-US" sz="1600" dirty="0">
                <a:latin typeface="Roboto" panose="020B0604020202020204" charset="0"/>
                <a:ea typeface="Roboto" panose="020B0604020202020204" charset="0"/>
              </a:rPr>
              <a:t>NU ID : 001305974</a:t>
            </a:r>
          </a:p>
          <a:p>
            <a:pPr marL="0" lvl="0" indent="0" algn="ctr" rtl="0">
              <a:lnSpc>
                <a:spcPct val="90000"/>
              </a:lnSpc>
              <a:spcBef>
                <a:spcPts val="0"/>
              </a:spcBef>
              <a:spcAft>
                <a:spcPts val="600"/>
              </a:spcAft>
              <a:buNone/>
            </a:pPr>
            <a:r>
              <a:rPr lang="en-US" sz="1600" dirty="0">
                <a:latin typeface="Roboto" panose="020B0604020202020204" charset="0"/>
                <a:ea typeface="Roboto" panose="020B0604020202020204" charset="0"/>
              </a:rPr>
              <a:t>Spring 2021</a:t>
            </a:r>
          </a:p>
          <a:p>
            <a:pPr marL="0" lvl="0" indent="0" algn="ctr" rtl="0">
              <a:lnSpc>
                <a:spcPct val="90000"/>
              </a:lnSpc>
              <a:spcBef>
                <a:spcPts val="0"/>
              </a:spcBef>
              <a:spcAft>
                <a:spcPts val="600"/>
              </a:spcAft>
              <a:buNone/>
            </a:pPr>
            <a:r>
              <a:rPr lang="en-US" sz="1600">
                <a:latin typeface="Roboto" panose="020B0604020202020204" charset="0"/>
                <a:ea typeface="Roboto" panose="020B0604020202020204" charset="0"/>
              </a:rPr>
              <a:t>Team - 5</a:t>
            </a:r>
            <a:endParaRPr lang="en-US" sz="1600" dirty="0">
              <a:latin typeface="Roboto" panose="020B0604020202020204" charset="0"/>
              <a:ea typeface="Roboto" panose="020B0604020202020204"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1000"/>
                                        <p:tgtEl>
                                          <p:spTgt spid="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type="wd">
                                    <p:tmPct val="15000"/>
                                  </p:iterate>
                                  <p:childTnLst>
                                    <p:set>
                                      <p:cBhvr>
                                        <p:cTn id="11" dur="1" fill="hold">
                                          <p:stCondLst>
                                            <p:cond delay="0"/>
                                          </p:stCondLst>
                                        </p:cTn>
                                        <p:tgtEl>
                                          <p:spTgt spid="65">
                                            <p:txEl>
                                              <p:pRg st="1" end="1"/>
                                            </p:txEl>
                                          </p:spTgt>
                                        </p:tgtEl>
                                        <p:attrNameLst>
                                          <p:attrName>style.visibility</p:attrName>
                                        </p:attrNameLst>
                                      </p:cBhvr>
                                      <p:to>
                                        <p:strVal val="visible"/>
                                      </p:to>
                                    </p:set>
                                    <p:animEffect transition="in" filter="fade">
                                      <p:cBhvr>
                                        <p:cTn id="12" dur="1000"/>
                                        <p:tgtEl>
                                          <p:spTgt spid="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iterate type="wd">
                                    <p:tmPct val="15000"/>
                                  </p:iterate>
                                  <p:childTnLst>
                                    <p:set>
                                      <p:cBhvr>
                                        <p:cTn id="16" dur="1" fill="hold">
                                          <p:stCondLst>
                                            <p:cond delay="0"/>
                                          </p:stCondLst>
                                        </p:cTn>
                                        <p:tgtEl>
                                          <p:spTgt spid="65">
                                            <p:txEl>
                                              <p:pRg st="2" end="2"/>
                                            </p:txEl>
                                          </p:spTgt>
                                        </p:tgtEl>
                                        <p:attrNameLst>
                                          <p:attrName>style.visibility</p:attrName>
                                        </p:attrNameLst>
                                      </p:cBhvr>
                                      <p:to>
                                        <p:strVal val="visible"/>
                                      </p:to>
                                    </p:set>
                                    <p:animEffect transition="in" filter="fade">
                                      <p:cBhvr>
                                        <p:cTn id="17" dur="1000"/>
                                        <p:tgtEl>
                                          <p:spTgt spid="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000"/>
                                  </p:stCondLst>
                                  <p:iterate type="wd">
                                    <p:tmPct val="15000"/>
                                  </p:iterate>
                                  <p:childTnLst>
                                    <p:set>
                                      <p:cBhvr>
                                        <p:cTn id="21" dur="1" fill="hold">
                                          <p:stCondLst>
                                            <p:cond delay="0"/>
                                          </p:stCondLst>
                                        </p:cTn>
                                        <p:tgtEl>
                                          <p:spTgt spid="65">
                                            <p:txEl>
                                              <p:pRg st="3" end="3"/>
                                            </p:txEl>
                                          </p:spTgt>
                                        </p:tgtEl>
                                        <p:attrNameLst>
                                          <p:attrName>style.visibility</p:attrName>
                                        </p:attrNameLst>
                                      </p:cBhvr>
                                      <p:to>
                                        <p:strVal val="visible"/>
                                      </p:to>
                                    </p:set>
                                    <p:animEffect transition="in" filter="fade">
                                      <p:cBhvr>
                                        <p:cTn id="22" dur="1000"/>
                                        <p:tgtEl>
                                          <p:spTgt spid="65">
                                            <p:txEl>
                                              <p:pRg st="3" end="3"/>
                                            </p:txEl>
                                          </p:spTgt>
                                        </p:tgtEl>
                                      </p:cBhvr>
                                    </p:animEffect>
                                  </p:childTnLst>
                                </p:cTn>
                              </p:par>
                              <p:par>
                                <p:cTn id="23" presetID="10" presetClass="entr" presetSubtype="0" fill="hold" grpId="0" nodeType="withEffect">
                                  <p:stCondLst>
                                    <p:cond delay="500"/>
                                  </p:stCondLst>
                                  <p:iterate type="wd">
                                    <p:tmPct val="15000"/>
                                  </p:iterate>
                                  <p:childTnLst>
                                    <p:set>
                                      <p:cBhvr>
                                        <p:cTn id="24" dur="1" fill="hold">
                                          <p:stCondLst>
                                            <p:cond delay="0"/>
                                          </p:stCondLst>
                                        </p:cTn>
                                        <p:tgtEl>
                                          <p:spTgt spid="64"/>
                                        </p:tgtEl>
                                        <p:attrNameLst>
                                          <p:attrName>style.visibility</p:attrName>
                                        </p:attrNameLst>
                                      </p:cBhvr>
                                      <p:to>
                                        <p:strVal val="visible"/>
                                      </p:to>
                                    </p:set>
                                    <p:animEffect transition="in" filter="fade">
                                      <p:cBhvr>
                                        <p:cTn id="25"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p:nvPr/>
        </p:nvSpPr>
        <p:spPr>
          <a:xfrm>
            <a:off x="1097876" y="221209"/>
            <a:ext cx="3767018"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Roboto" panose="020B0604020202020204" charset="0"/>
                <a:ea typeface="Roboto" panose="020B0604020202020204" charset="0"/>
                <a:cs typeface="Raavi" panose="020B0502040204020203" pitchFamily="34" charset="0"/>
                <a:sym typeface="Roboto"/>
              </a:rPr>
              <a:t>5. Data Parallelism</a:t>
            </a:r>
            <a:endParaRPr sz="3000" dirty="0">
              <a:latin typeface="Roboto" panose="020B0604020202020204" charset="0"/>
              <a:ea typeface="Roboto" panose="020B0604020202020204" charset="0"/>
              <a:cs typeface="Raavi" panose="020B0502040204020203" pitchFamily="34" charset="0"/>
              <a:sym typeface="Roboto"/>
            </a:endParaRPr>
          </a:p>
        </p:txBody>
      </p:sp>
      <p:sp>
        <p:nvSpPr>
          <p:cNvPr id="131" name="Google Shape;131;p22"/>
          <p:cNvSpPr txBox="1"/>
          <p:nvPr/>
        </p:nvSpPr>
        <p:spPr>
          <a:xfrm>
            <a:off x="1071625" y="754457"/>
            <a:ext cx="7921338" cy="418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latin typeface="Roboto"/>
                <a:ea typeface="Roboto"/>
                <a:cs typeface="Roboto"/>
                <a:sym typeface="Roboto"/>
              </a:rPr>
              <a:t>For using GPUS I first make sure I have GPUs available and then check how many are available:</a:t>
            </a:r>
            <a:endParaRPr sz="1500"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pic>
        <p:nvPicPr>
          <p:cNvPr id="132" name="Google Shape;132;p22"/>
          <p:cNvPicPr preferRelativeResize="0"/>
          <p:nvPr/>
        </p:nvPicPr>
        <p:blipFill>
          <a:blip r:embed="rId3">
            <a:alphaModFix/>
          </a:blip>
          <a:stretch>
            <a:fillRect/>
          </a:stretch>
        </p:blipFill>
        <p:spPr>
          <a:xfrm>
            <a:off x="1097876" y="1529959"/>
            <a:ext cx="2386799" cy="2263450"/>
          </a:xfrm>
          <a:prstGeom prst="rect">
            <a:avLst/>
          </a:prstGeom>
          <a:noFill/>
          <a:ln>
            <a:noFill/>
          </a:ln>
        </p:spPr>
      </p:pic>
      <p:sp>
        <p:nvSpPr>
          <p:cNvPr id="133" name="Google Shape;133;p22"/>
          <p:cNvSpPr txBox="1"/>
          <p:nvPr/>
        </p:nvSpPr>
        <p:spPr>
          <a:xfrm>
            <a:off x="1071625" y="3793409"/>
            <a:ext cx="26717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latin typeface="Roboto"/>
                <a:ea typeface="Roboto"/>
                <a:cs typeface="Roboto"/>
                <a:sym typeface="Roboto"/>
              </a:rPr>
              <a:t>Here I have only 1 GPU </a:t>
            </a:r>
            <a:endParaRPr sz="1500" dirty="0">
              <a:latin typeface="Roboto"/>
              <a:ea typeface="Roboto"/>
              <a:cs typeface="Roboto"/>
              <a:sym typeface="Roboto"/>
            </a:endParaRPr>
          </a:p>
        </p:txBody>
      </p:sp>
      <p:pic>
        <p:nvPicPr>
          <p:cNvPr id="134" name="Google Shape;134;p22"/>
          <p:cNvPicPr preferRelativeResize="0"/>
          <p:nvPr/>
        </p:nvPicPr>
        <p:blipFill>
          <a:blip r:embed="rId4">
            <a:alphaModFix/>
          </a:blip>
          <a:stretch>
            <a:fillRect/>
          </a:stretch>
        </p:blipFill>
        <p:spPr>
          <a:xfrm>
            <a:off x="3869325" y="1447831"/>
            <a:ext cx="4541949" cy="1625125"/>
          </a:xfrm>
          <a:prstGeom prst="rect">
            <a:avLst/>
          </a:prstGeom>
          <a:noFill/>
          <a:ln>
            <a:noFill/>
          </a:ln>
        </p:spPr>
      </p:pic>
      <p:sp>
        <p:nvSpPr>
          <p:cNvPr id="135" name="Google Shape;135;p22"/>
          <p:cNvSpPr txBox="1"/>
          <p:nvPr/>
        </p:nvSpPr>
        <p:spPr>
          <a:xfrm>
            <a:off x="3800413" y="3146228"/>
            <a:ext cx="4467000" cy="8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latin typeface="Roboto"/>
                <a:ea typeface="Roboto"/>
                <a:cs typeface="Roboto"/>
                <a:sym typeface="Roboto"/>
              </a:rPr>
              <a:t>For using data parallelism I use the above code to ensure I am using all the available GPU’s to improve the speed of our training</a:t>
            </a:r>
            <a:endParaRPr sz="1500" dirty="0">
              <a:latin typeface="Roboto"/>
              <a:ea typeface="Roboto"/>
              <a:cs typeface="Roboto"/>
              <a:sym typeface="Roboto"/>
            </a:endParaRPr>
          </a:p>
          <a:p>
            <a:pPr marL="0" lvl="0" indent="0" algn="l" rtl="0">
              <a:spcBef>
                <a:spcPts val="0"/>
              </a:spcBef>
              <a:spcAft>
                <a:spcPts val="0"/>
              </a:spcAft>
              <a:buNone/>
            </a:pPr>
            <a:endParaRPr sz="1500" dirty="0">
              <a:latin typeface="Roboto"/>
              <a:ea typeface="Roboto"/>
              <a:cs typeface="Roboto"/>
              <a:sym typeface="Roboto"/>
            </a:endParaRPr>
          </a:p>
          <a:p>
            <a:pPr marL="0" lvl="0" indent="0" algn="l" rtl="0">
              <a:spcBef>
                <a:spcPts val="0"/>
              </a:spcBef>
              <a:spcAft>
                <a:spcPts val="0"/>
              </a:spcAft>
              <a:buNone/>
            </a:pPr>
            <a:r>
              <a:rPr lang="en" sz="1500" dirty="0">
                <a:latin typeface="Roboto"/>
                <a:ea typeface="Roboto"/>
                <a:cs typeface="Roboto"/>
                <a:sym typeface="Roboto"/>
              </a:rPr>
              <a:t>Here the model is pushed to the GPU and the nn.DataParallel divides the task among all available GPU’s</a:t>
            </a:r>
            <a:endParaRPr sz="1500" dirty="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p:nvPr/>
        </p:nvSpPr>
        <p:spPr>
          <a:xfrm>
            <a:off x="1045207" y="207200"/>
            <a:ext cx="5641500" cy="7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Roboto" panose="020B0604020202020204" charset="0"/>
                <a:ea typeface="Roboto" panose="020B0604020202020204" charset="0"/>
                <a:cs typeface="Roboto"/>
                <a:sym typeface="Roboto"/>
              </a:rPr>
              <a:t>6. Creating training function</a:t>
            </a:r>
            <a:endParaRPr sz="3000" dirty="0">
              <a:latin typeface="Roboto" panose="020B0604020202020204" charset="0"/>
              <a:ea typeface="Roboto" panose="020B0604020202020204" charset="0"/>
              <a:cs typeface="Roboto"/>
              <a:sym typeface="Roboto"/>
            </a:endParaRPr>
          </a:p>
        </p:txBody>
      </p:sp>
      <p:pic>
        <p:nvPicPr>
          <p:cNvPr id="141" name="Google Shape;141;p23"/>
          <p:cNvPicPr preferRelativeResize="0"/>
          <p:nvPr/>
        </p:nvPicPr>
        <p:blipFill>
          <a:blip r:embed="rId3">
            <a:alphaModFix/>
          </a:blip>
          <a:stretch>
            <a:fillRect/>
          </a:stretch>
        </p:blipFill>
        <p:spPr>
          <a:xfrm>
            <a:off x="5100637" y="879813"/>
            <a:ext cx="3976849" cy="3932001"/>
          </a:xfrm>
          <a:prstGeom prst="rect">
            <a:avLst/>
          </a:prstGeom>
          <a:noFill/>
          <a:ln>
            <a:noFill/>
          </a:ln>
        </p:spPr>
      </p:pic>
      <p:sp>
        <p:nvSpPr>
          <p:cNvPr id="142" name="Google Shape;142;p23"/>
          <p:cNvSpPr txBox="1"/>
          <p:nvPr/>
        </p:nvSpPr>
        <p:spPr>
          <a:xfrm>
            <a:off x="1045207" y="954126"/>
            <a:ext cx="4119706" cy="37332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Roboto"/>
              <a:buChar char="●"/>
            </a:pPr>
            <a:r>
              <a:rPr lang="en" sz="1500" dirty="0">
                <a:latin typeface="Roboto"/>
                <a:ea typeface="Roboto"/>
                <a:cs typeface="Roboto"/>
                <a:sym typeface="Roboto"/>
              </a:rPr>
              <a:t>Optimizer used is SGD</a:t>
            </a:r>
            <a:endParaRPr sz="1500" dirty="0">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en" sz="1500" dirty="0">
                <a:latin typeface="Roboto"/>
                <a:ea typeface="Roboto"/>
                <a:cs typeface="Roboto"/>
                <a:sym typeface="Roboto"/>
              </a:rPr>
              <a:t>CrossEntropy used which is a combination of LogSoftmax() and NLLLoss()</a:t>
            </a:r>
            <a:endParaRPr sz="1500" dirty="0">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en" sz="1500" dirty="0">
                <a:latin typeface="Roboto"/>
                <a:ea typeface="Roboto"/>
                <a:cs typeface="Roboto"/>
                <a:sym typeface="Roboto"/>
              </a:rPr>
              <a:t>Computation done on gpu</a:t>
            </a:r>
            <a:endParaRPr sz="1500" dirty="0">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en" sz="1500" dirty="0">
                <a:latin typeface="Roboto"/>
                <a:ea typeface="Roboto"/>
                <a:cs typeface="Roboto"/>
                <a:sym typeface="Roboto"/>
              </a:rPr>
              <a:t>Loss and accuracy of model for each epoch is calculated and returned.</a:t>
            </a:r>
            <a:endParaRPr sz="1500" dirty="0">
              <a:latin typeface="Roboto"/>
              <a:ea typeface="Roboto"/>
              <a:cs typeface="Roboto"/>
              <a:sym typeface="Roboto"/>
            </a:endParaRPr>
          </a:p>
          <a:p>
            <a:pPr marL="457200" lvl="0" indent="0" algn="l" rtl="0">
              <a:spcBef>
                <a:spcPts val="0"/>
              </a:spcBef>
              <a:spcAft>
                <a:spcPts val="0"/>
              </a:spcAft>
              <a:buNone/>
            </a:pPr>
            <a:endParaRPr dirty="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p:nvPr/>
        </p:nvSpPr>
        <p:spPr>
          <a:xfrm>
            <a:off x="1062421" y="335550"/>
            <a:ext cx="6638541" cy="8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Roboto" panose="020B0604020202020204" charset="0"/>
                <a:ea typeface="Roboto" panose="020B0604020202020204" charset="0"/>
                <a:cs typeface="Roboto"/>
                <a:sym typeface="Roboto"/>
              </a:rPr>
              <a:t>7. Validation and Testing functions</a:t>
            </a:r>
            <a:endParaRPr sz="3000" dirty="0">
              <a:latin typeface="Roboto" panose="020B0604020202020204" charset="0"/>
              <a:ea typeface="Roboto" panose="020B0604020202020204" charset="0"/>
              <a:cs typeface="Roboto"/>
              <a:sym typeface="Roboto"/>
            </a:endParaRPr>
          </a:p>
        </p:txBody>
      </p:sp>
      <p:pic>
        <p:nvPicPr>
          <p:cNvPr id="148" name="Google Shape;148;p24"/>
          <p:cNvPicPr preferRelativeResize="0"/>
          <p:nvPr/>
        </p:nvPicPr>
        <p:blipFill>
          <a:blip r:embed="rId3">
            <a:alphaModFix/>
          </a:blip>
          <a:stretch>
            <a:fillRect/>
          </a:stretch>
        </p:blipFill>
        <p:spPr>
          <a:xfrm>
            <a:off x="1121566" y="2084940"/>
            <a:ext cx="3729039" cy="2723010"/>
          </a:xfrm>
          <a:prstGeom prst="rect">
            <a:avLst/>
          </a:prstGeom>
          <a:noFill/>
          <a:ln>
            <a:noFill/>
          </a:ln>
        </p:spPr>
      </p:pic>
      <p:pic>
        <p:nvPicPr>
          <p:cNvPr id="149" name="Google Shape;149;p24"/>
          <p:cNvPicPr preferRelativeResize="0"/>
          <p:nvPr/>
        </p:nvPicPr>
        <p:blipFill>
          <a:blip r:embed="rId4">
            <a:alphaModFix/>
          </a:blip>
          <a:stretch>
            <a:fillRect/>
          </a:stretch>
        </p:blipFill>
        <p:spPr>
          <a:xfrm>
            <a:off x="5257798" y="2060613"/>
            <a:ext cx="3471865" cy="2747337"/>
          </a:xfrm>
          <a:prstGeom prst="rect">
            <a:avLst/>
          </a:prstGeom>
          <a:noFill/>
          <a:ln>
            <a:noFill/>
          </a:ln>
        </p:spPr>
      </p:pic>
      <p:sp>
        <p:nvSpPr>
          <p:cNvPr id="150" name="Google Shape;150;p24"/>
          <p:cNvSpPr txBox="1"/>
          <p:nvPr/>
        </p:nvSpPr>
        <p:spPr>
          <a:xfrm>
            <a:off x="1062421" y="1006675"/>
            <a:ext cx="3788184" cy="40714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latin typeface="Roboto"/>
                <a:ea typeface="Roboto"/>
                <a:cs typeface="Roboto"/>
                <a:sym typeface="Roboto"/>
              </a:rPr>
              <a:t>For each epoch in validation, the accuracy is calculated and returned. </a:t>
            </a:r>
            <a:endParaRPr sz="1500" dirty="0">
              <a:latin typeface="Roboto"/>
              <a:ea typeface="Roboto"/>
              <a:cs typeface="Roboto"/>
              <a:sym typeface="Roboto"/>
            </a:endParaRPr>
          </a:p>
          <a:p>
            <a:pPr marL="0" lvl="0" indent="0" algn="l" rtl="0">
              <a:spcBef>
                <a:spcPts val="0"/>
              </a:spcBef>
              <a:spcAft>
                <a:spcPts val="0"/>
              </a:spcAft>
              <a:buNone/>
            </a:pPr>
            <a:r>
              <a:rPr lang="en" sz="1500" dirty="0">
                <a:latin typeface="Roboto"/>
                <a:ea typeface="Roboto"/>
                <a:cs typeface="Roboto"/>
                <a:sym typeface="Roboto"/>
              </a:rPr>
              <a:t>No changes are made to the weights of the model based on validation </a:t>
            </a:r>
            <a:endParaRPr sz="1500" dirty="0">
              <a:latin typeface="Roboto"/>
              <a:ea typeface="Roboto"/>
              <a:cs typeface="Roboto"/>
              <a:sym typeface="Roboto"/>
            </a:endParaRPr>
          </a:p>
        </p:txBody>
      </p:sp>
      <p:sp>
        <p:nvSpPr>
          <p:cNvPr id="151" name="Google Shape;151;p24"/>
          <p:cNvSpPr txBox="1"/>
          <p:nvPr/>
        </p:nvSpPr>
        <p:spPr>
          <a:xfrm>
            <a:off x="5257799" y="1034549"/>
            <a:ext cx="3658475" cy="7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latin typeface="Roboto"/>
                <a:ea typeface="Roboto"/>
                <a:cs typeface="Roboto"/>
                <a:sym typeface="Roboto"/>
              </a:rPr>
              <a:t>Transforms each image first, then predicts the image label from the image test photos. </a:t>
            </a:r>
            <a:endParaRPr sz="1500" dirty="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p:nvPr/>
        </p:nvSpPr>
        <p:spPr>
          <a:xfrm>
            <a:off x="1300163" y="178275"/>
            <a:ext cx="3009664" cy="5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Roboto" panose="020B0604020202020204" charset="0"/>
                <a:ea typeface="Roboto" panose="020B0604020202020204" charset="0"/>
                <a:cs typeface="Roboto"/>
                <a:sym typeface="Roboto"/>
              </a:rPr>
              <a:t>8. Model Results</a:t>
            </a:r>
            <a:endParaRPr sz="3000" dirty="0">
              <a:latin typeface="Roboto" panose="020B0604020202020204" charset="0"/>
              <a:ea typeface="Roboto" panose="020B0604020202020204" charset="0"/>
              <a:cs typeface="Roboto"/>
              <a:sym typeface="Roboto"/>
            </a:endParaRPr>
          </a:p>
        </p:txBody>
      </p:sp>
      <p:pic>
        <p:nvPicPr>
          <p:cNvPr id="157" name="Google Shape;157;p25"/>
          <p:cNvPicPr preferRelativeResize="0"/>
          <p:nvPr/>
        </p:nvPicPr>
        <p:blipFill>
          <a:blip r:embed="rId3">
            <a:alphaModFix/>
          </a:blip>
          <a:stretch>
            <a:fillRect/>
          </a:stretch>
        </p:blipFill>
        <p:spPr>
          <a:xfrm>
            <a:off x="4834175" y="264619"/>
            <a:ext cx="4138250" cy="4714276"/>
          </a:xfrm>
          <a:prstGeom prst="rect">
            <a:avLst/>
          </a:prstGeom>
          <a:noFill/>
          <a:ln>
            <a:noFill/>
          </a:ln>
        </p:spPr>
      </p:pic>
      <p:sp>
        <p:nvSpPr>
          <p:cNvPr id="158" name="Google Shape;158;p25"/>
          <p:cNvSpPr txBox="1"/>
          <p:nvPr/>
        </p:nvSpPr>
        <p:spPr>
          <a:xfrm>
            <a:off x="967100" y="971868"/>
            <a:ext cx="3604900" cy="35442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sz="1500" dirty="0">
                <a:latin typeface="Roboto"/>
                <a:ea typeface="Roboto"/>
                <a:cs typeface="Roboto"/>
                <a:sym typeface="Roboto"/>
              </a:rPr>
              <a:t>The model has a training loss that drops to under 0.1 in 20 epochs.</a:t>
            </a:r>
            <a:endParaRPr sz="1500" dirty="0">
              <a:latin typeface="Roboto"/>
              <a:ea typeface="Roboto"/>
              <a:cs typeface="Roboto"/>
              <a:sym typeface="Roboto"/>
            </a:endParaRPr>
          </a:p>
          <a:p>
            <a:pPr marL="285750" lvl="0" indent="-285750" algn="l" rtl="0">
              <a:spcBef>
                <a:spcPts val="0"/>
              </a:spcBef>
              <a:spcAft>
                <a:spcPts val="0"/>
              </a:spcAft>
              <a:buFont typeface="Arial" panose="020B0604020202020204" pitchFamily="34" charset="0"/>
              <a:buChar char="•"/>
            </a:pPr>
            <a:endParaRPr sz="1500" dirty="0">
              <a:latin typeface="Roboto"/>
              <a:ea typeface="Roboto"/>
              <a:cs typeface="Roboto"/>
              <a:sym typeface="Roboto"/>
            </a:endParaRPr>
          </a:p>
          <a:p>
            <a:pPr marL="285750" lvl="0" indent="-285750" algn="l" rtl="0">
              <a:spcBef>
                <a:spcPts val="0"/>
              </a:spcBef>
              <a:spcAft>
                <a:spcPts val="0"/>
              </a:spcAft>
              <a:buFont typeface="Arial" panose="020B0604020202020204" pitchFamily="34" charset="0"/>
              <a:buChar char="•"/>
            </a:pPr>
            <a:r>
              <a:rPr lang="en" sz="1500" dirty="0">
                <a:latin typeface="Roboto"/>
                <a:ea typeface="Roboto"/>
                <a:cs typeface="Roboto"/>
                <a:sym typeface="Roboto"/>
              </a:rPr>
              <a:t>The training accuracy increases over each epoch and almost touches 99%.</a:t>
            </a:r>
          </a:p>
          <a:p>
            <a:pPr lvl="0" algn="l" rtl="0">
              <a:spcBef>
                <a:spcPts val="0"/>
              </a:spcBef>
              <a:spcAft>
                <a:spcPts val="0"/>
              </a:spcAft>
            </a:pPr>
            <a:endParaRPr sz="1500" dirty="0">
              <a:latin typeface="Roboto"/>
              <a:ea typeface="Roboto"/>
              <a:cs typeface="Roboto"/>
              <a:sym typeface="Roboto"/>
            </a:endParaRPr>
          </a:p>
          <a:p>
            <a:pPr marL="285750" lvl="0" indent="-285750" algn="l" rtl="0">
              <a:spcBef>
                <a:spcPts val="0"/>
              </a:spcBef>
              <a:spcAft>
                <a:spcPts val="0"/>
              </a:spcAft>
              <a:buFont typeface="Arial" panose="020B0604020202020204" pitchFamily="34" charset="0"/>
              <a:buChar char="•"/>
            </a:pPr>
            <a:r>
              <a:rPr lang="en" sz="1500" dirty="0">
                <a:latin typeface="Roboto"/>
                <a:ea typeface="Roboto"/>
                <a:cs typeface="Roboto"/>
                <a:sym typeface="Roboto"/>
              </a:rPr>
              <a:t>The validation accuracy though flatlines after around 8 epochs.</a:t>
            </a:r>
            <a:endParaRPr sz="1500" dirty="0">
              <a:latin typeface="Roboto"/>
              <a:ea typeface="Roboto"/>
              <a:cs typeface="Roboto"/>
              <a:sym typeface="Roboto"/>
            </a:endParaRPr>
          </a:p>
          <a:p>
            <a:pPr marL="285750" lvl="0" indent="-285750" algn="l" rtl="0">
              <a:spcBef>
                <a:spcPts val="0"/>
              </a:spcBef>
              <a:spcAft>
                <a:spcPts val="0"/>
              </a:spcAft>
              <a:buFont typeface="Arial" panose="020B0604020202020204" pitchFamily="34" charset="0"/>
              <a:buChar char="•"/>
            </a:pPr>
            <a:endParaRPr sz="1500" dirty="0">
              <a:latin typeface="Roboto"/>
              <a:ea typeface="Roboto"/>
              <a:cs typeface="Roboto"/>
              <a:sym typeface="Roboto"/>
            </a:endParaRPr>
          </a:p>
          <a:p>
            <a:pPr marL="285750" lvl="0" indent="-285750" algn="l" rtl="0">
              <a:spcBef>
                <a:spcPts val="0"/>
              </a:spcBef>
              <a:spcAft>
                <a:spcPts val="0"/>
              </a:spcAft>
              <a:buFont typeface="Arial" panose="020B0604020202020204" pitchFamily="34" charset="0"/>
              <a:buChar char="•"/>
            </a:pPr>
            <a:r>
              <a:rPr lang="en" sz="1500" dirty="0">
                <a:latin typeface="Roboto"/>
                <a:ea typeface="Roboto"/>
                <a:cs typeface="Roboto"/>
                <a:sym typeface="Roboto"/>
              </a:rPr>
              <a:t>This indicates the model isn’t learning any new features and starts to overfit the training data after 8 epochs.</a:t>
            </a:r>
            <a:endParaRPr sz="1500" dirty="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a:off x="1367468" y="225975"/>
            <a:ext cx="5504819" cy="7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Roboto"/>
                <a:ea typeface="Roboto"/>
                <a:cs typeface="Roboto"/>
                <a:sym typeface="Roboto"/>
              </a:rPr>
              <a:t>9. Predicting on test images</a:t>
            </a:r>
            <a:endParaRPr sz="3000" dirty="0">
              <a:latin typeface="Roboto"/>
              <a:ea typeface="Roboto"/>
              <a:cs typeface="Roboto"/>
              <a:sym typeface="Roboto"/>
            </a:endParaRPr>
          </a:p>
        </p:txBody>
      </p:sp>
      <p:pic>
        <p:nvPicPr>
          <p:cNvPr id="164" name="Google Shape;164;p26"/>
          <p:cNvPicPr preferRelativeResize="0"/>
          <p:nvPr/>
        </p:nvPicPr>
        <p:blipFill>
          <a:blip r:embed="rId3">
            <a:alphaModFix/>
          </a:blip>
          <a:stretch>
            <a:fillRect/>
          </a:stretch>
        </p:blipFill>
        <p:spPr>
          <a:xfrm>
            <a:off x="1367468" y="1607194"/>
            <a:ext cx="5043255" cy="3102188"/>
          </a:xfrm>
          <a:prstGeom prst="rect">
            <a:avLst/>
          </a:prstGeom>
          <a:noFill/>
          <a:ln>
            <a:noFill/>
          </a:ln>
        </p:spPr>
      </p:pic>
      <p:sp>
        <p:nvSpPr>
          <p:cNvPr id="165" name="Google Shape;165;p26"/>
          <p:cNvSpPr txBox="1"/>
          <p:nvPr/>
        </p:nvSpPr>
        <p:spPr>
          <a:xfrm>
            <a:off x="1293019" y="862594"/>
            <a:ext cx="7172091" cy="8233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latin typeface="Roboto"/>
                <a:ea typeface="Roboto"/>
                <a:cs typeface="Roboto"/>
                <a:sym typeface="Roboto"/>
              </a:rPr>
              <a:t>The model can accurately predict the gender based on the test images. </a:t>
            </a:r>
            <a:endParaRPr sz="1500"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p:nvPr/>
        </p:nvSpPr>
        <p:spPr>
          <a:xfrm>
            <a:off x="1193006" y="131233"/>
            <a:ext cx="6040995"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Roboto" panose="020B0604020202020204" charset="0"/>
                <a:ea typeface="Roboto" panose="020B0604020202020204" charset="0"/>
                <a:cs typeface="Roboto"/>
                <a:sym typeface="Roboto"/>
              </a:rPr>
              <a:t>10. Data Parallelism results</a:t>
            </a:r>
            <a:endParaRPr sz="3000" dirty="0">
              <a:latin typeface="Roboto" panose="020B0604020202020204" charset="0"/>
              <a:ea typeface="Roboto" panose="020B0604020202020204" charset="0"/>
              <a:cs typeface="Roboto"/>
              <a:sym typeface="Roboto"/>
            </a:endParaRPr>
          </a:p>
        </p:txBody>
      </p:sp>
      <p:pic>
        <p:nvPicPr>
          <p:cNvPr id="171" name="Google Shape;171;p27"/>
          <p:cNvPicPr preferRelativeResize="0"/>
          <p:nvPr/>
        </p:nvPicPr>
        <p:blipFill>
          <a:blip r:embed="rId3">
            <a:alphaModFix/>
          </a:blip>
          <a:stretch>
            <a:fillRect/>
          </a:stretch>
        </p:blipFill>
        <p:spPr>
          <a:xfrm>
            <a:off x="1321595" y="992980"/>
            <a:ext cx="5975256" cy="1206973"/>
          </a:xfrm>
          <a:prstGeom prst="rect">
            <a:avLst/>
          </a:prstGeom>
          <a:noFill/>
          <a:ln>
            <a:noFill/>
          </a:ln>
        </p:spPr>
      </p:pic>
      <p:pic>
        <p:nvPicPr>
          <p:cNvPr id="172" name="Google Shape;172;p27"/>
          <p:cNvPicPr preferRelativeResize="0"/>
          <p:nvPr/>
        </p:nvPicPr>
        <p:blipFill>
          <a:blip r:embed="rId4">
            <a:alphaModFix/>
          </a:blip>
          <a:stretch>
            <a:fillRect/>
          </a:stretch>
        </p:blipFill>
        <p:spPr>
          <a:xfrm>
            <a:off x="1321595" y="2286320"/>
            <a:ext cx="5975256" cy="1206973"/>
          </a:xfrm>
          <a:prstGeom prst="rect">
            <a:avLst/>
          </a:prstGeom>
          <a:noFill/>
          <a:ln>
            <a:noFill/>
          </a:ln>
        </p:spPr>
      </p:pic>
      <p:pic>
        <p:nvPicPr>
          <p:cNvPr id="173" name="Google Shape;173;p27"/>
          <p:cNvPicPr preferRelativeResize="0"/>
          <p:nvPr/>
        </p:nvPicPr>
        <p:blipFill>
          <a:blip r:embed="rId5">
            <a:alphaModFix/>
          </a:blip>
          <a:stretch>
            <a:fillRect/>
          </a:stretch>
        </p:blipFill>
        <p:spPr>
          <a:xfrm>
            <a:off x="1321595" y="3579660"/>
            <a:ext cx="5975256" cy="13015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Roboto" panose="020B0604020202020204" charset="0"/>
                <a:ea typeface="Roboto" panose="020B0604020202020204" charset="0"/>
              </a:rPr>
              <a:t>Part 2: CNN for Hair Color Prediction</a:t>
            </a:r>
            <a:endParaRPr b="1" dirty="0">
              <a:latin typeface="Roboto" panose="020B0604020202020204" charset="0"/>
              <a:ea typeface="Roboto" panose="020B0604020202020204" charset="0"/>
            </a:endParaRPr>
          </a:p>
        </p:txBody>
      </p:sp>
      <p:sp>
        <p:nvSpPr>
          <p:cNvPr id="179" name="Google Shape;179;p28"/>
          <p:cNvSpPr txBox="1"/>
          <p:nvPr/>
        </p:nvSpPr>
        <p:spPr>
          <a:xfrm>
            <a:off x="950118" y="1180702"/>
            <a:ext cx="4643200" cy="3627381"/>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SzPts val="1800"/>
            </a:pPr>
            <a:r>
              <a:rPr lang="en" sz="1600" b="1" dirty="0">
                <a:latin typeface="Roboto"/>
                <a:ea typeface="Roboto"/>
                <a:cs typeface="Roboto"/>
                <a:sym typeface="Roboto"/>
              </a:rPr>
              <a:t>1. Data Cleaning</a:t>
            </a:r>
            <a:endParaRPr sz="1600" b="1" dirty="0">
              <a:latin typeface="Roboto"/>
              <a:ea typeface="Roboto"/>
              <a:cs typeface="Roboto"/>
              <a:sym typeface="Roboto"/>
            </a:endParaRPr>
          </a:p>
          <a:p>
            <a:pPr marL="457200" lvl="0" indent="0" algn="l" rtl="0">
              <a:spcBef>
                <a:spcPts val="0"/>
              </a:spcBef>
              <a:spcAft>
                <a:spcPts val="0"/>
              </a:spcAft>
              <a:buNone/>
            </a:pPr>
            <a:endParaRPr sz="1600" dirty="0">
              <a:latin typeface="Roboto"/>
              <a:ea typeface="Roboto"/>
              <a:cs typeface="Roboto"/>
              <a:sym typeface="Roboto"/>
            </a:endParaRPr>
          </a:p>
          <a:p>
            <a:pPr marL="457200" lvl="0" indent="-304800" algn="l" rtl="0">
              <a:spcBef>
                <a:spcPts val="0"/>
              </a:spcBef>
              <a:spcAft>
                <a:spcPts val="0"/>
              </a:spcAft>
              <a:buSzPts val="1200"/>
              <a:buFont typeface="Roboto"/>
              <a:buChar char="●"/>
            </a:pPr>
            <a:r>
              <a:rPr lang="en" sz="1500" dirty="0">
                <a:latin typeface="Roboto"/>
                <a:ea typeface="Roboto"/>
                <a:cs typeface="Roboto"/>
                <a:sym typeface="Roboto"/>
              </a:rPr>
              <a:t>Hair Color features were included and rest were dropped</a:t>
            </a:r>
            <a:endParaRPr sz="1500" dirty="0">
              <a:latin typeface="Roboto"/>
              <a:ea typeface="Roboto"/>
              <a:cs typeface="Roboto"/>
              <a:sym typeface="Roboto"/>
            </a:endParaRPr>
          </a:p>
          <a:p>
            <a:pPr marL="457200" lvl="0" indent="-304800" algn="l" rtl="0">
              <a:spcBef>
                <a:spcPts val="0"/>
              </a:spcBef>
              <a:spcAft>
                <a:spcPts val="0"/>
              </a:spcAft>
              <a:buSzPts val="1200"/>
              <a:buFont typeface="Roboto"/>
              <a:buChar char="●"/>
            </a:pPr>
            <a:r>
              <a:rPr lang="en" sz="1500" dirty="0">
                <a:latin typeface="Roboto"/>
                <a:ea typeface="Roboto"/>
                <a:cs typeface="Roboto"/>
                <a:sym typeface="Roboto"/>
              </a:rPr>
              <a:t>New target column was created, using pandas, and all hair color</a:t>
            </a:r>
          </a:p>
          <a:p>
            <a:pPr marL="152400" lvl="0" algn="l" rtl="0">
              <a:spcBef>
                <a:spcPts val="0"/>
              </a:spcBef>
              <a:spcAft>
                <a:spcPts val="0"/>
              </a:spcAft>
              <a:buSzPts val="1200"/>
            </a:pPr>
            <a:r>
              <a:rPr lang="en" sz="1500" dirty="0">
                <a:latin typeface="Roboto"/>
                <a:ea typeface="Roboto"/>
                <a:cs typeface="Roboto"/>
                <a:sym typeface="Roboto"/>
              </a:rPr>
              <a:t>       Values were assigned. </a:t>
            </a:r>
            <a:endParaRPr sz="1500" dirty="0">
              <a:latin typeface="Roboto"/>
              <a:ea typeface="Roboto"/>
              <a:cs typeface="Roboto"/>
              <a:sym typeface="Roboto"/>
            </a:endParaRPr>
          </a:p>
          <a:p>
            <a:pPr marL="0" lvl="0" indent="0" algn="l" rtl="0">
              <a:spcBef>
                <a:spcPts val="0"/>
              </a:spcBef>
              <a:spcAft>
                <a:spcPts val="0"/>
              </a:spcAft>
              <a:buNone/>
            </a:pPr>
            <a:r>
              <a:rPr lang="en" sz="1500" dirty="0">
                <a:latin typeface="Roboto"/>
                <a:ea typeface="Roboto"/>
                <a:cs typeface="Roboto"/>
                <a:sym typeface="Roboto"/>
              </a:rPr>
              <a:t>           0 = Blond Hair</a:t>
            </a:r>
            <a:endParaRPr sz="1500" dirty="0">
              <a:latin typeface="Roboto"/>
              <a:ea typeface="Roboto"/>
              <a:cs typeface="Roboto"/>
              <a:sym typeface="Roboto"/>
            </a:endParaRPr>
          </a:p>
          <a:p>
            <a:pPr marL="0" lvl="0" indent="0" algn="l" rtl="0">
              <a:spcBef>
                <a:spcPts val="0"/>
              </a:spcBef>
              <a:spcAft>
                <a:spcPts val="0"/>
              </a:spcAft>
              <a:buNone/>
            </a:pPr>
            <a:r>
              <a:rPr lang="en" sz="1500" dirty="0">
                <a:latin typeface="Roboto"/>
                <a:ea typeface="Roboto"/>
                <a:cs typeface="Roboto"/>
                <a:sym typeface="Roboto"/>
              </a:rPr>
              <a:t>           1 = Black Hair</a:t>
            </a:r>
            <a:endParaRPr sz="1500" dirty="0">
              <a:latin typeface="Roboto"/>
              <a:ea typeface="Roboto"/>
              <a:cs typeface="Roboto"/>
              <a:sym typeface="Roboto"/>
            </a:endParaRPr>
          </a:p>
          <a:p>
            <a:pPr marL="0" lvl="0" indent="0" algn="l" rtl="0">
              <a:spcBef>
                <a:spcPts val="0"/>
              </a:spcBef>
              <a:spcAft>
                <a:spcPts val="0"/>
              </a:spcAft>
              <a:buNone/>
            </a:pPr>
            <a:r>
              <a:rPr lang="en" sz="1500" dirty="0">
                <a:latin typeface="Roboto"/>
                <a:ea typeface="Roboto"/>
                <a:cs typeface="Roboto"/>
                <a:sym typeface="Roboto"/>
              </a:rPr>
              <a:t>           2 = Brown Hair</a:t>
            </a:r>
            <a:endParaRPr sz="1500" dirty="0">
              <a:latin typeface="Roboto"/>
              <a:ea typeface="Roboto"/>
              <a:cs typeface="Roboto"/>
              <a:sym typeface="Roboto"/>
            </a:endParaRPr>
          </a:p>
          <a:p>
            <a:pPr marL="0" lvl="0" indent="0" algn="l" rtl="0">
              <a:spcBef>
                <a:spcPts val="0"/>
              </a:spcBef>
              <a:spcAft>
                <a:spcPts val="0"/>
              </a:spcAft>
              <a:buNone/>
            </a:pPr>
            <a:r>
              <a:rPr lang="en" sz="1500" dirty="0">
                <a:latin typeface="Roboto"/>
                <a:ea typeface="Roboto"/>
                <a:cs typeface="Roboto"/>
                <a:sym typeface="Roboto"/>
              </a:rPr>
              <a:t>           3 = Gray Hair </a:t>
            </a:r>
          </a:p>
          <a:p>
            <a:pPr marL="0" lvl="0" indent="0" algn="l" rtl="0">
              <a:spcBef>
                <a:spcPts val="0"/>
              </a:spcBef>
              <a:spcAft>
                <a:spcPts val="0"/>
              </a:spcAft>
              <a:buNone/>
            </a:pPr>
            <a:endParaRPr sz="1500" dirty="0">
              <a:latin typeface="Roboto"/>
              <a:ea typeface="Roboto"/>
              <a:cs typeface="Roboto"/>
              <a:sym typeface="Roboto"/>
            </a:endParaRPr>
          </a:p>
          <a:p>
            <a:pPr marL="457200" lvl="0" indent="-304800" algn="l" rtl="0">
              <a:spcBef>
                <a:spcPts val="0"/>
              </a:spcBef>
              <a:spcAft>
                <a:spcPts val="0"/>
              </a:spcAft>
              <a:buSzPts val="1200"/>
              <a:buFont typeface="Roboto"/>
              <a:buChar char="●"/>
            </a:pPr>
            <a:r>
              <a:rPr lang="en" sz="1500" dirty="0">
                <a:latin typeface="Roboto"/>
                <a:ea typeface="Roboto"/>
                <a:cs typeface="Roboto"/>
                <a:sym typeface="Roboto"/>
              </a:rPr>
              <a:t>Many rows had zero values for all rows among hair colour, these rows were dropped along with all empty rows</a:t>
            </a:r>
            <a:endParaRPr sz="1500" dirty="0">
              <a:latin typeface="Roboto"/>
              <a:ea typeface="Roboto"/>
              <a:cs typeface="Roboto"/>
              <a:sym typeface="Roboto"/>
            </a:endParaRPr>
          </a:p>
          <a:p>
            <a:pPr marL="457200" lvl="0" indent="0" algn="l" rtl="0">
              <a:spcBef>
                <a:spcPts val="0"/>
              </a:spcBef>
              <a:spcAft>
                <a:spcPts val="0"/>
              </a:spcAft>
              <a:buNone/>
            </a:pPr>
            <a:endParaRPr sz="1200" dirty="0">
              <a:latin typeface="Roboto"/>
              <a:ea typeface="Roboto"/>
              <a:cs typeface="Roboto"/>
              <a:sym typeface="Roboto"/>
            </a:endParaRPr>
          </a:p>
        </p:txBody>
      </p:sp>
      <p:pic>
        <p:nvPicPr>
          <p:cNvPr id="180" name="Google Shape;180;p28"/>
          <p:cNvPicPr preferRelativeResize="0"/>
          <p:nvPr/>
        </p:nvPicPr>
        <p:blipFill rotWithShape="1">
          <a:blip r:embed="rId3">
            <a:alphaModFix/>
          </a:blip>
          <a:srcRect b="50014"/>
          <a:stretch/>
        </p:blipFill>
        <p:spPr>
          <a:xfrm>
            <a:off x="5593318" y="1321594"/>
            <a:ext cx="3033951" cy="1524312"/>
          </a:xfrm>
          <a:prstGeom prst="rect">
            <a:avLst/>
          </a:prstGeom>
          <a:noFill/>
          <a:ln>
            <a:noFill/>
          </a:ln>
        </p:spPr>
      </p:pic>
      <p:pic>
        <p:nvPicPr>
          <p:cNvPr id="181" name="Google Shape;181;p28"/>
          <p:cNvPicPr preferRelativeResize="0"/>
          <p:nvPr/>
        </p:nvPicPr>
        <p:blipFill>
          <a:blip r:embed="rId4">
            <a:alphaModFix/>
          </a:blip>
          <a:stretch>
            <a:fillRect/>
          </a:stretch>
        </p:blipFill>
        <p:spPr>
          <a:xfrm>
            <a:off x="5593318" y="2994393"/>
            <a:ext cx="3033950" cy="19062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9"/>
          <p:cNvPicPr preferRelativeResize="0"/>
          <p:nvPr/>
        </p:nvPicPr>
        <p:blipFill>
          <a:blip r:embed="rId3">
            <a:alphaModFix/>
          </a:blip>
          <a:stretch>
            <a:fillRect/>
          </a:stretch>
        </p:blipFill>
        <p:spPr>
          <a:xfrm>
            <a:off x="5279231" y="714375"/>
            <a:ext cx="3650457" cy="4245248"/>
          </a:xfrm>
          <a:prstGeom prst="rect">
            <a:avLst/>
          </a:prstGeom>
          <a:noFill/>
          <a:ln>
            <a:noFill/>
          </a:ln>
        </p:spPr>
      </p:pic>
      <p:sp>
        <p:nvSpPr>
          <p:cNvPr id="187" name="Google Shape;187;p29"/>
          <p:cNvSpPr txBox="1"/>
          <p:nvPr/>
        </p:nvSpPr>
        <p:spPr>
          <a:xfrm>
            <a:off x="1157288" y="411712"/>
            <a:ext cx="4181262" cy="104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Roboto"/>
                <a:ea typeface="Roboto"/>
                <a:cs typeface="Roboto"/>
                <a:sym typeface="Roboto"/>
              </a:rPr>
              <a:t>2. Model architecture</a:t>
            </a:r>
            <a:endParaRPr sz="3000"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a:p>
            <a:pPr marL="285750" lvl="0" indent="-285750" algn="l" rtl="0">
              <a:spcBef>
                <a:spcPts val="0"/>
              </a:spcBef>
              <a:spcAft>
                <a:spcPts val="0"/>
              </a:spcAft>
              <a:buFont typeface="Arial" panose="020B0604020202020204" pitchFamily="34" charset="0"/>
              <a:buChar char="•"/>
            </a:pPr>
            <a:r>
              <a:rPr lang="en" sz="1500" dirty="0">
                <a:latin typeface="Roboto"/>
                <a:ea typeface="Roboto"/>
                <a:cs typeface="Roboto"/>
                <a:sym typeface="Roboto"/>
              </a:rPr>
              <a:t>The hair color prediction steps for dataset and loading data is similar to that for gender prediction</a:t>
            </a:r>
            <a:endParaRPr sz="1500" dirty="0">
              <a:latin typeface="Roboto"/>
              <a:ea typeface="Roboto"/>
              <a:cs typeface="Roboto"/>
              <a:sym typeface="Roboto"/>
            </a:endParaRPr>
          </a:p>
          <a:p>
            <a:pPr marL="285750" lvl="0" indent="-285750" algn="l" rtl="0">
              <a:spcBef>
                <a:spcPts val="0"/>
              </a:spcBef>
              <a:spcAft>
                <a:spcPts val="0"/>
              </a:spcAft>
              <a:buFont typeface="Arial" panose="020B0604020202020204" pitchFamily="34" charset="0"/>
              <a:buChar char="•"/>
            </a:pPr>
            <a:endParaRPr sz="1500" dirty="0">
              <a:latin typeface="Roboto"/>
              <a:ea typeface="Roboto"/>
              <a:cs typeface="Roboto"/>
              <a:sym typeface="Roboto"/>
            </a:endParaRPr>
          </a:p>
          <a:p>
            <a:pPr marL="285750" lvl="0" indent="-285750" algn="l" rtl="0">
              <a:spcBef>
                <a:spcPts val="0"/>
              </a:spcBef>
              <a:spcAft>
                <a:spcPts val="0"/>
              </a:spcAft>
              <a:buFont typeface="Arial" panose="020B0604020202020204" pitchFamily="34" charset="0"/>
              <a:buChar char="•"/>
            </a:pPr>
            <a:r>
              <a:rPr lang="en" sz="1500" dirty="0">
                <a:latin typeface="Roboto"/>
                <a:ea typeface="Roboto"/>
                <a:cs typeface="Roboto"/>
                <a:sym typeface="Roboto"/>
              </a:rPr>
              <a:t>The model uses 4 convolutional 2D layers, Maxpooling, Batch Normalization and Dropout</a:t>
            </a:r>
            <a:endParaRPr sz="1500" dirty="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p:nvPr/>
        </p:nvSpPr>
        <p:spPr>
          <a:xfrm>
            <a:off x="1254219" y="329825"/>
            <a:ext cx="4435800" cy="5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Roboto"/>
                <a:ea typeface="Roboto"/>
                <a:cs typeface="Roboto"/>
                <a:sym typeface="Roboto"/>
              </a:rPr>
              <a:t>3. Results </a:t>
            </a:r>
            <a:endParaRPr sz="3000" dirty="0">
              <a:latin typeface="Roboto"/>
              <a:ea typeface="Roboto"/>
              <a:cs typeface="Roboto"/>
              <a:sym typeface="Roboto"/>
            </a:endParaRPr>
          </a:p>
        </p:txBody>
      </p:sp>
      <p:pic>
        <p:nvPicPr>
          <p:cNvPr id="193" name="Google Shape;193;p30"/>
          <p:cNvPicPr preferRelativeResize="0"/>
          <p:nvPr/>
        </p:nvPicPr>
        <p:blipFill>
          <a:blip r:embed="rId3">
            <a:alphaModFix/>
          </a:blip>
          <a:stretch>
            <a:fillRect/>
          </a:stretch>
        </p:blipFill>
        <p:spPr>
          <a:xfrm>
            <a:off x="5407818" y="891325"/>
            <a:ext cx="3664783" cy="4063500"/>
          </a:xfrm>
          <a:prstGeom prst="rect">
            <a:avLst/>
          </a:prstGeom>
          <a:noFill/>
          <a:ln>
            <a:noFill/>
          </a:ln>
        </p:spPr>
      </p:pic>
      <p:sp>
        <p:nvSpPr>
          <p:cNvPr id="194" name="Google Shape;194;p30"/>
          <p:cNvSpPr txBox="1"/>
          <p:nvPr/>
        </p:nvSpPr>
        <p:spPr>
          <a:xfrm>
            <a:off x="1107280" y="891325"/>
            <a:ext cx="4243389" cy="30936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endParaRPr sz="1600" dirty="0">
              <a:latin typeface="Roboto"/>
              <a:ea typeface="Roboto"/>
              <a:cs typeface="Roboto"/>
              <a:sym typeface="Roboto"/>
            </a:endParaRPr>
          </a:p>
          <a:p>
            <a:pPr marL="285750" lvl="0" indent="-285750" algn="l" rtl="0">
              <a:spcBef>
                <a:spcPts val="0"/>
              </a:spcBef>
              <a:spcAft>
                <a:spcPts val="0"/>
              </a:spcAft>
              <a:buFont typeface="Arial" panose="020B0604020202020204" pitchFamily="34" charset="0"/>
              <a:buChar char="•"/>
            </a:pPr>
            <a:r>
              <a:rPr lang="en" sz="1500" dirty="0">
                <a:latin typeface="Roboto"/>
                <a:ea typeface="Roboto"/>
                <a:cs typeface="Roboto"/>
                <a:sym typeface="Roboto"/>
              </a:rPr>
              <a:t>The loss for the Hair Feature model is seen to vary a little but drops significantly.</a:t>
            </a:r>
            <a:endParaRPr sz="1500" dirty="0">
              <a:latin typeface="Roboto"/>
              <a:ea typeface="Roboto"/>
              <a:cs typeface="Roboto"/>
              <a:sym typeface="Roboto"/>
            </a:endParaRPr>
          </a:p>
          <a:p>
            <a:pPr lvl="0" algn="l" rtl="0">
              <a:spcBef>
                <a:spcPts val="0"/>
              </a:spcBef>
              <a:spcAft>
                <a:spcPts val="0"/>
              </a:spcAft>
            </a:pPr>
            <a:endParaRPr sz="1500" dirty="0">
              <a:latin typeface="Roboto"/>
              <a:ea typeface="Roboto"/>
              <a:cs typeface="Roboto"/>
              <a:sym typeface="Roboto"/>
            </a:endParaRPr>
          </a:p>
          <a:p>
            <a:pPr marL="285750" lvl="0" indent="-285750" algn="l" rtl="0">
              <a:spcBef>
                <a:spcPts val="0"/>
              </a:spcBef>
              <a:spcAft>
                <a:spcPts val="0"/>
              </a:spcAft>
              <a:buFont typeface="Arial" panose="020B0604020202020204" pitchFamily="34" charset="0"/>
              <a:buChar char="•"/>
            </a:pPr>
            <a:r>
              <a:rPr lang="en" sz="1500" dirty="0">
                <a:latin typeface="Roboto"/>
                <a:ea typeface="Roboto"/>
                <a:cs typeface="Roboto"/>
                <a:sym typeface="Roboto"/>
              </a:rPr>
              <a:t>The training accuracy is seen to be very high reaching close to 96% while the Validation accuracy is seen to flatline after 6 epochs thus indicating that the model starts to overfit the training data.</a:t>
            </a:r>
            <a:endParaRPr sz="1500" dirty="0">
              <a:latin typeface="Roboto"/>
              <a:ea typeface="Roboto"/>
              <a:cs typeface="Roboto"/>
              <a:sym typeface="Roboto"/>
            </a:endParaRPr>
          </a:p>
          <a:p>
            <a:pPr marL="285750" lvl="0" indent="-285750" algn="l" rtl="0">
              <a:spcBef>
                <a:spcPts val="0"/>
              </a:spcBef>
              <a:spcAft>
                <a:spcPts val="0"/>
              </a:spcAft>
              <a:buFont typeface="Arial" panose="020B0604020202020204" pitchFamily="34" charset="0"/>
              <a:buChar char="•"/>
            </a:pPr>
            <a:endParaRPr sz="1500" dirty="0">
              <a:latin typeface="Roboto"/>
              <a:ea typeface="Roboto"/>
              <a:cs typeface="Roboto"/>
              <a:sym typeface="Roboto"/>
            </a:endParaRPr>
          </a:p>
          <a:p>
            <a:pPr marL="285750" lvl="0" indent="-285750" algn="l" rtl="0">
              <a:spcBef>
                <a:spcPts val="0"/>
              </a:spcBef>
              <a:spcAft>
                <a:spcPts val="0"/>
              </a:spcAft>
              <a:buFont typeface="Arial" panose="020B0604020202020204" pitchFamily="34" charset="0"/>
              <a:buChar char="•"/>
            </a:pPr>
            <a:r>
              <a:rPr lang="en" sz="1500" dirty="0">
                <a:latin typeface="Roboto"/>
                <a:ea typeface="Roboto"/>
                <a:cs typeface="Roboto"/>
                <a:sym typeface="Roboto"/>
              </a:rPr>
              <a:t>This was seen to  reduce after introducing regularization such as dropout </a:t>
            </a:r>
            <a:endParaRPr sz="1500" dirty="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31"/>
          <p:cNvPicPr preferRelativeResize="0"/>
          <p:nvPr/>
        </p:nvPicPr>
        <p:blipFill>
          <a:blip r:embed="rId3">
            <a:alphaModFix/>
          </a:blip>
          <a:stretch>
            <a:fillRect/>
          </a:stretch>
        </p:blipFill>
        <p:spPr>
          <a:xfrm>
            <a:off x="2387044" y="1042988"/>
            <a:ext cx="6014006" cy="3971926"/>
          </a:xfrm>
          <a:prstGeom prst="rect">
            <a:avLst/>
          </a:prstGeom>
          <a:noFill/>
          <a:ln>
            <a:noFill/>
          </a:ln>
        </p:spPr>
      </p:pic>
      <p:sp>
        <p:nvSpPr>
          <p:cNvPr id="200" name="Google Shape;200;p31"/>
          <p:cNvSpPr txBox="1"/>
          <p:nvPr/>
        </p:nvSpPr>
        <p:spPr>
          <a:xfrm>
            <a:off x="1188946" y="128586"/>
            <a:ext cx="6462009" cy="11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Roboto"/>
                <a:ea typeface="Roboto"/>
                <a:cs typeface="Roboto"/>
                <a:sym typeface="Roboto"/>
              </a:rPr>
              <a:t>4. Predicting image labels</a:t>
            </a:r>
            <a:endParaRPr sz="3000" dirty="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panose="020B0604020202020204" charset="0"/>
                <a:ea typeface="Roboto" panose="020B0604020202020204" charset="0"/>
              </a:rPr>
              <a:t>The Dataset</a:t>
            </a:r>
            <a:endParaRPr dirty="0">
              <a:latin typeface="Roboto" panose="020B0604020202020204" charset="0"/>
              <a:ea typeface="Roboto" panose="020B0604020202020204" charset="0"/>
            </a:endParaRPr>
          </a:p>
        </p:txBody>
      </p:sp>
      <p:sp>
        <p:nvSpPr>
          <p:cNvPr id="71" name="Google Shape;71;p14"/>
          <p:cNvSpPr txBox="1"/>
          <p:nvPr/>
        </p:nvSpPr>
        <p:spPr>
          <a:xfrm>
            <a:off x="534800" y="1971425"/>
            <a:ext cx="8011500" cy="27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72" name="Google Shape;72;p14"/>
          <p:cNvSpPr txBox="1"/>
          <p:nvPr/>
        </p:nvSpPr>
        <p:spPr>
          <a:xfrm>
            <a:off x="966962" y="1465769"/>
            <a:ext cx="8177038" cy="340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dirty="0">
                <a:latin typeface="Roboto" panose="020B0604020202020204" charset="0"/>
                <a:ea typeface="Roboto" panose="020B0604020202020204" charset="0"/>
              </a:rPr>
              <a:t>The dataset is a celebrity image dataset that is created by the researchers of MMLAB. The dataset contains 202599 images of different celebrities. When downloaded and unzipped, the dataset consists of:</a:t>
            </a:r>
            <a:endParaRPr sz="1500" dirty="0">
              <a:latin typeface="Roboto" panose="020B0604020202020204" charset="0"/>
              <a:ea typeface="Roboto" panose="020B0604020202020204" charset="0"/>
            </a:endParaRPr>
          </a:p>
          <a:p>
            <a:pPr marL="457200" lvl="0" indent="-323850" algn="l" rtl="0">
              <a:lnSpc>
                <a:spcPct val="115000"/>
              </a:lnSpc>
              <a:spcBef>
                <a:spcPts val="0"/>
              </a:spcBef>
              <a:spcAft>
                <a:spcPts val="0"/>
              </a:spcAft>
              <a:buSzPts val="1500"/>
              <a:buChar char="●"/>
            </a:pPr>
            <a:r>
              <a:rPr lang="en" sz="1500" dirty="0">
                <a:latin typeface="Roboto" panose="020B0604020202020204" charset="0"/>
                <a:ea typeface="Roboto" panose="020B0604020202020204" charset="0"/>
              </a:rPr>
              <a:t>Img_align_celeba: Folder containing all the images</a:t>
            </a:r>
            <a:endParaRPr sz="1500" dirty="0">
              <a:latin typeface="Roboto" panose="020B0604020202020204" charset="0"/>
              <a:ea typeface="Roboto" panose="020B0604020202020204" charset="0"/>
            </a:endParaRPr>
          </a:p>
          <a:p>
            <a:pPr marL="457200" lvl="0" indent="-323850" algn="l" rtl="0">
              <a:lnSpc>
                <a:spcPct val="115000"/>
              </a:lnSpc>
              <a:spcBef>
                <a:spcPts val="0"/>
              </a:spcBef>
              <a:spcAft>
                <a:spcPts val="0"/>
              </a:spcAft>
              <a:buSzPts val="1500"/>
              <a:buChar char="●"/>
            </a:pPr>
            <a:r>
              <a:rPr lang="en" sz="1500" dirty="0">
                <a:latin typeface="Roboto" panose="020B0604020202020204" charset="0"/>
                <a:ea typeface="Roboto" panose="020B0604020202020204" charset="0"/>
              </a:rPr>
              <a:t>List_eval_partition.csv: Has images partitioned according to train(0), validation(1) and test(2)</a:t>
            </a:r>
            <a:endParaRPr sz="1500" dirty="0">
              <a:latin typeface="Roboto" panose="020B0604020202020204" charset="0"/>
              <a:ea typeface="Roboto" panose="020B0604020202020204" charset="0"/>
            </a:endParaRPr>
          </a:p>
          <a:p>
            <a:pPr marL="457200" lvl="0" indent="-323850" algn="l" rtl="0">
              <a:lnSpc>
                <a:spcPct val="115000"/>
              </a:lnSpc>
              <a:spcBef>
                <a:spcPts val="0"/>
              </a:spcBef>
              <a:spcAft>
                <a:spcPts val="0"/>
              </a:spcAft>
              <a:buSzPts val="1500"/>
              <a:buChar char="●"/>
            </a:pPr>
            <a:r>
              <a:rPr lang="en" sz="1500" dirty="0">
                <a:latin typeface="Roboto" panose="020B0604020202020204" charset="0"/>
                <a:ea typeface="Roboto" panose="020B0604020202020204" charset="0"/>
              </a:rPr>
              <a:t>List_box_celeba.csv: Bounding box values for eyes and mouth</a:t>
            </a:r>
            <a:endParaRPr sz="1500" dirty="0">
              <a:latin typeface="Roboto" panose="020B0604020202020204" charset="0"/>
              <a:ea typeface="Roboto" panose="020B0604020202020204" charset="0"/>
            </a:endParaRPr>
          </a:p>
          <a:p>
            <a:pPr marL="457200" lvl="0" indent="-323850" algn="l" rtl="0">
              <a:lnSpc>
                <a:spcPct val="115000"/>
              </a:lnSpc>
              <a:spcBef>
                <a:spcPts val="0"/>
              </a:spcBef>
              <a:spcAft>
                <a:spcPts val="0"/>
              </a:spcAft>
              <a:buSzPts val="1500"/>
              <a:buChar char="●"/>
            </a:pPr>
            <a:r>
              <a:rPr lang="en" sz="1500" dirty="0">
                <a:latin typeface="Roboto" panose="020B0604020202020204" charset="0"/>
                <a:ea typeface="Roboto" panose="020B0604020202020204" charset="0"/>
              </a:rPr>
              <a:t>List_and_mark_align_celeba.csv: Image landmarks </a:t>
            </a:r>
            <a:endParaRPr sz="1500" dirty="0">
              <a:latin typeface="Roboto" panose="020B0604020202020204" charset="0"/>
              <a:ea typeface="Roboto" panose="020B0604020202020204" charset="0"/>
            </a:endParaRPr>
          </a:p>
          <a:p>
            <a:pPr marL="457200" lvl="0" indent="-323850" algn="l" rtl="0">
              <a:lnSpc>
                <a:spcPct val="115000"/>
              </a:lnSpc>
              <a:spcBef>
                <a:spcPts val="0"/>
              </a:spcBef>
              <a:spcAft>
                <a:spcPts val="0"/>
              </a:spcAft>
              <a:buSzPts val="1500"/>
              <a:buChar char="●"/>
            </a:pPr>
            <a:r>
              <a:rPr lang="en" sz="1500" dirty="0">
                <a:latin typeface="Roboto" panose="020B0604020202020204" charset="0"/>
                <a:ea typeface="Roboto" panose="020B0604020202020204" charset="0"/>
              </a:rPr>
              <a:t>List_attr_celeba.csv: Has a list of 40 attributes for each image</a:t>
            </a:r>
            <a:endParaRPr sz="1500" dirty="0">
              <a:latin typeface="Roboto" panose="020B0604020202020204" charset="0"/>
              <a:ea typeface="Roboto"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p:nvPr/>
        </p:nvSpPr>
        <p:spPr>
          <a:xfrm>
            <a:off x="1281286" y="86113"/>
            <a:ext cx="7298357" cy="7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Roboto"/>
                <a:ea typeface="Roboto"/>
                <a:cs typeface="Roboto"/>
                <a:sym typeface="Roboto"/>
              </a:rPr>
              <a:t>5. Data Parallelism results in Hair Feature model</a:t>
            </a:r>
            <a:endParaRPr sz="2000" dirty="0">
              <a:latin typeface="Roboto"/>
              <a:ea typeface="Roboto"/>
              <a:cs typeface="Roboto"/>
              <a:sym typeface="Roboto"/>
            </a:endParaRPr>
          </a:p>
        </p:txBody>
      </p:sp>
      <p:pic>
        <p:nvPicPr>
          <p:cNvPr id="206" name="Google Shape;206;p32"/>
          <p:cNvPicPr preferRelativeResize="0"/>
          <p:nvPr/>
        </p:nvPicPr>
        <p:blipFill>
          <a:blip r:embed="rId3">
            <a:alphaModFix/>
          </a:blip>
          <a:stretch>
            <a:fillRect/>
          </a:stretch>
        </p:blipFill>
        <p:spPr>
          <a:xfrm>
            <a:off x="834873" y="680288"/>
            <a:ext cx="4665916" cy="1382250"/>
          </a:xfrm>
          <a:prstGeom prst="rect">
            <a:avLst/>
          </a:prstGeom>
          <a:noFill/>
          <a:ln>
            <a:noFill/>
          </a:ln>
        </p:spPr>
      </p:pic>
      <p:pic>
        <p:nvPicPr>
          <p:cNvPr id="207" name="Google Shape;207;p32"/>
          <p:cNvPicPr preferRelativeResize="0"/>
          <p:nvPr/>
        </p:nvPicPr>
        <p:blipFill>
          <a:blip r:embed="rId4">
            <a:alphaModFix/>
          </a:blip>
          <a:stretch>
            <a:fillRect/>
          </a:stretch>
        </p:blipFill>
        <p:spPr>
          <a:xfrm>
            <a:off x="834873" y="2184602"/>
            <a:ext cx="4618850" cy="1320725"/>
          </a:xfrm>
          <a:prstGeom prst="rect">
            <a:avLst/>
          </a:prstGeom>
          <a:noFill/>
          <a:ln>
            <a:noFill/>
          </a:ln>
        </p:spPr>
      </p:pic>
      <p:pic>
        <p:nvPicPr>
          <p:cNvPr id="208" name="Google Shape;208;p32"/>
          <p:cNvPicPr preferRelativeResize="0"/>
          <p:nvPr/>
        </p:nvPicPr>
        <p:blipFill>
          <a:blip r:embed="rId5">
            <a:alphaModFix/>
          </a:blip>
          <a:stretch>
            <a:fillRect/>
          </a:stretch>
        </p:blipFill>
        <p:spPr>
          <a:xfrm>
            <a:off x="858406" y="3635974"/>
            <a:ext cx="4618850" cy="1320725"/>
          </a:xfrm>
          <a:prstGeom prst="rect">
            <a:avLst/>
          </a:prstGeom>
          <a:noFill/>
          <a:ln>
            <a:noFill/>
          </a:ln>
        </p:spPr>
      </p:pic>
      <p:sp>
        <p:nvSpPr>
          <p:cNvPr id="209" name="Google Shape;209;p32"/>
          <p:cNvSpPr txBox="1"/>
          <p:nvPr/>
        </p:nvSpPr>
        <p:spPr>
          <a:xfrm>
            <a:off x="5054375" y="870350"/>
            <a:ext cx="3858900" cy="8076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1200" dirty="0"/>
              <a:t>On 1 GPU the time taken was the highest , 2331.72 seconds with the accuracies of 92% and 90% for training and validation respectively.</a:t>
            </a:r>
            <a:endParaRPr dirty="0">
              <a:latin typeface="Roboto"/>
              <a:ea typeface="Roboto"/>
              <a:cs typeface="Roboto"/>
              <a:sym typeface="Roboto"/>
            </a:endParaRPr>
          </a:p>
        </p:txBody>
      </p:sp>
      <p:sp>
        <p:nvSpPr>
          <p:cNvPr id="210" name="Google Shape;210;p32"/>
          <p:cNvSpPr txBox="1"/>
          <p:nvPr/>
        </p:nvSpPr>
        <p:spPr>
          <a:xfrm>
            <a:off x="4970500" y="2315250"/>
            <a:ext cx="3806400" cy="10173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1200" dirty="0"/>
              <a:t>Running on  2 GPU’s  I encountered the accuracies to be same as fo 1 GPU ie 92% and 90% for training and validation respectively but the total computing time reduced to 1912.40 seconds</a:t>
            </a:r>
            <a:endParaRPr dirty="0">
              <a:latin typeface="Roboto"/>
              <a:ea typeface="Roboto"/>
              <a:cs typeface="Roboto"/>
              <a:sym typeface="Roboto"/>
            </a:endParaRPr>
          </a:p>
        </p:txBody>
      </p:sp>
      <p:sp>
        <p:nvSpPr>
          <p:cNvPr id="211" name="Google Shape;211;p32"/>
          <p:cNvSpPr txBox="1"/>
          <p:nvPr/>
        </p:nvSpPr>
        <p:spPr>
          <a:xfrm>
            <a:off x="4970500" y="3837975"/>
            <a:ext cx="3806400" cy="797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1200" dirty="0"/>
              <a:t>Running on 4 GPU’s  the computing time was 1711.91 seconds with training accuracy as 92% and validation accuracy og 91%</a:t>
            </a:r>
            <a:endParaRPr dirty="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panose="020B0604020202020204" charset="0"/>
                <a:ea typeface="Roboto" panose="020B0604020202020204" charset="0"/>
              </a:rPr>
              <a:t>Part 3: Creating a GAN for generating images</a:t>
            </a:r>
            <a:endParaRPr dirty="0">
              <a:latin typeface="Roboto" panose="020B0604020202020204" charset="0"/>
              <a:ea typeface="Roboto" panose="020B0604020202020204" charset="0"/>
            </a:endParaRPr>
          </a:p>
        </p:txBody>
      </p:sp>
      <p:sp>
        <p:nvSpPr>
          <p:cNvPr id="217" name="Google Shape;217;p33"/>
          <p:cNvSpPr txBox="1"/>
          <p:nvPr/>
        </p:nvSpPr>
        <p:spPr>
          <a:xfrm>
            <a:off x="817949" y="1591349"/>
            <a:ext cx="7809319" cy="2680613"/>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sz="1500" dirty="0">
                <a:latin typeface="Roboto"/>
                <a:ea typeface="Roboto"/>
                <a:cs typeface="Roboto"/>
                <a:sym typeface="Roboto"/>
              </a:rPr>
              <a:t>The csv files for GAN’s did not require any data cleaning as the entire attribute list was used</a:t>
            </a:r>
            <a:endParaRPr sz="1500" dirty="0">
              <a:latin typeface="Roboto"/>
              <a:ea typeface="Roboto"/>
              <a:cs typeface="Roboto"/>
              <a:sym typeface="Roboto"/>
            </a:endParaRPr>
          </a:p>
          <a:p>
            <a:pPr marL="457200" lvl="0" indent="-317500" algn="l" rtl="0">
              <a:spcBef>
                <a:spcPts val="0"/>
              </a:spcBef>
              <a:spcAft>
                <a:spcPts val="0"/>
              </a:spcAft>
              <a:buSzPts val="1400"/>
              <a:buFont typeface="Roboto"/>
              <a:buChar char="●"/>
            </a:pPr>
            <a:r>
              <a:rPr lang="en" sz="1500" dirty="0">
                <a:latin typeface="Roboto"/>
                <a:ea typeface="Roboto"/>
                <a:cs typeface="Roboto"/>
                <a:sym typeface="Roboto"/>
              </a:rPr>
              <a:t>The custom dataset and data loaders were same as that in the CNN models.</a:t>
            </a:r>
            <a:endParaRPr sz="1500" dirty="0">
              <a:latin typeface="Roboto"/>
              <a:ea typeface="Roboto"/>
              <a:cs typeface="Roboto"/>
              <a:sym typeface="Roboto"/>
            </a:endParaRPr>
          </a:p>
          <a:p>
            <a:pPr marL="457200" lvl="0" indent="0" algn="l" rtl="0">
              <a:spcBef>
                <a:spcPts val="0"/>
              </a:spcBef>
              <a:spcAft>
                <a:spcPts val="0"/>
              </a:spcAft>
              <a:buNone/>
            </a:pPr>
            <a:endParaRPr sz="1500" dirty="0">
              <a:latin typeface="Roboto"/>
              <a:ea typeface="Roboto"/>
              <a:cs typeface="Roboto"/>
              <a:sym typeface="Roboto"/>
            </a:endParaRPr>
          </a:p>
          <a:p>
            <a:pPr marL="0" lvl="0" indent="0" algn="l" rtl="0">
              <a:spcBef>
                <a:spcPts val="0"/>
              </a:spcBef>
              <a:spcAft>
                <a:spcPts val="0"/>
              </a:spcAft>
              <a:buNone/>
            </a:pPr>
            <a:endParaRPr sz="1500" dirty="0">
              <a:latin typeface="Roboto"/>
              <a:ea typeface="Roboto"/>
              <a:cs typeface="Roboto"/>
              <a:sym typeface="Roboto"/>
            </a:endParaRPr>
          </a:p>
          <a:p>
            <a:pPr marL="0" lvl="0" indent="0" algn="l" rtl="0">
              <a:spcBef>
                <a:spcPts val="0"/>
              </a:spcBef>
              <a:spcAft>
                <a:spcPts val="0"/>
              </a:spcAft>
              <a:buNone/>
            </a:pPr>
            <a:r>
              <a:rPr lang="en" sz="1500" dirty="0">
                <a:latin typeface="Roboto"/>
                <a:ea typeface="Roboto"/>
                <a:cs typeface="Roboto"/>
                <a:sym typeface="Roboto"/>
              </a:rPr>
              <a:t>GAN’s consist of a generator and a Discriminator model whose architecture has to be designed</a:t>
            </a:r>
            <a:endParaRPr sz="1500" dirty="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p:nvPr/>
        </p:nvSpPr>
        <p:spPr>
          <a:xfrm>
            <a:off x="1102488" y="359744"/>
            <a:ext cx="5062568" cy="618600"/>
          </a:xfrm>
          <a:prstGeom prst="rect">
            <a:avLst/>
          </a:prstGeom>
          <a:noFill/>
          <a:ln>
            <a:noFill/>
          </a:ln>
        </p:spPr>
        <p:txBody>
          <a:bodyPr spcFirstLastPara="1" wrap="square" lIns="91425" tIns="91425" rIns="91425" bIns="91425" anchor="t" anchorCtr="0">
            <a:noAutofit/>
          </a:bodyPr>
          <a:lstStyle/>
          <a:p>
            <a:pPr marL="114300" lvl="0" algn="l" rtl="0">
              <a:spcBef>
                <a:spcPts val="0"/>
              </a:spcBef>
              <a:spcAft>
                <a:spcPts val="0"/>
              </a:spcAft>
              <a:buSzPts val="1800"/>
            </a:pPr>
            <a:r>
              <a:rPr lang="en" sz="3000" dirty="0">
                <a:latin typeface="Roboto"/>
                <a:ea typeface="Roboto"/>
                <a:cs typeface="Roboto"/>
                <a:sym typeface="Roboto"/>
              </a:rPr>
              <a:t>1. Creating a Generator</a:t>
            </a:r>
            <a:endParaRPr sz="3000" dirty="0">
              <a:latin typeface="Roboto"/>
              <a:ea typeface="Roboto"/>
              <a:cs typeface="Roboto"/>
              <a:sym typeface="Roboto"/>
            </a:endParaRPr>
          </a:p>
        </p:txBody>
      </p:sp>
      <p:pic>
        <p:nvPicPr>
          <p:cNvPr id="223" name="Google Shape;223;p34"/>
          <p:cNvPicPr preferRelativeResize="0"/>
          <p:nvPr/>
        </p:nvPicPr>
        <p:blipFill rotWithShape="1">
          <a:blip r:embed="rId3">
            <a:alphaModFix/>
          </a:blip>
          <a:srcRect t="1854"/>
          <a:stretch/>
        </p:blipFill>
        <p:spPr>
          <a:xfrm>
            <a:off x="4659452" y="1140449"/>
            <a:ext cx="4161574" cy="3551631"/>
          </a:xfrm>
          <a:prstGeom prst="rect">
            <a:avLst/>
          </a:prstGeom>
          <a:noFill/>
          <a:ln>
            <a:noFill/>
          </a:ln>
        </p:spPr>
      </p:pic>
      <p:sp>
        <p:nvSpPr>
          <p:cNvPr id="224" name="Google Shape;224;p34"/>
          <p:cNvSpPr txBox="1"/>
          <p:nvPr/>
        </p:nvSpPr>
        <p:spPr>
          <a:xfrm>
            <a:off x="1102487" y="1140450"/>
            <a:ext cx="3382061" cy="3551630"/>
          </a:xfrm>
          <a:prstGeom prst="rect">
            <a:avLst/>
          </a:prstGeom>
          <a:noFill/>
          <a:ln>
            <a:noFill/>
          </a:ln>
        </p:spPr>
        <p:txBody>
          <a:bodyPr spcFirstLastPara="1" wrap="square" lIns="91425" tIns="91425" rIns="91425" bIns="91425" anchor="t" anchorCtr="0">
            <a:noAutofit/>
          </a:bodyPr>
          <a:lstStyle/>
          <a:p>
            <a:pPr marL="342900" lvl="0" indent="-304800" algn="l" rtl="0">
              <a:spcBef>
                <a:spcPts val="0"/>
              </a:spcBef>
              <a:spcAft>
                <a:spcPts val="0"/>
              </a:spcAft>
              <a:buClr>
                <a:srgbClr val="292929"/>
              </a:buClr>
              <a:buSzPts val="1200"/>
              <a:buFont typeface="Arial"/>
              <a:buChar char="●"/>
            </a:pPr>
            <a:r>
              <a:rPr lang="en" sz="1500" dirty="0">
                <a:solidFill>
                  <a:srgbClr val="292929"/>
                </a:solidFill>
                <a:latin typeface="Roboto" panose="020B0604020202020204" charset="0"/>
                <a:ea typeface="Roboto" panose="020B0604020202020204" charset="0"/>
              </a:rPr>
              <a:t>Generator model has an aim to generate new data similar to the original input data. </a:t>
            </a:r>
          </a:p>
          <a:p>
            <a:pPr marL="342900" lvl="0" indent="-304800" algn="l" rtl="0">
              <a:spcBef>
                <a:spcPts val="0"/>
              </a:spcBef>
              <a:spcAft>
                <a:spcPts val="0"/>
              </a:spcAft>
              <a:buClr>
                <a:srgbClr val="292929"/>
              </a:buClr>
              <a:buSzPts val="1200"/>
              <a:buFont typeface="Arial"/>
              <a:buChar char="●"/>
            </a:pPr>
            <a:endParaRPr lang="en" sz="1500" dirty="0">
              <a:solidFill>
                <a:srgbClr val="292929"/>
              </a:solidFill>
              <a:latin typeface="Roboto" panose="020B0604020202020204" charset="0"/>
              <a:ea typeface="Roboto" panose="020B0604020202020204" charset="0"/>
            </a:endParaRPr>
          </a:p>
          <a:p>
            <a:pPr marL="342900" lvl="0" indent="-304800" algn="l" rtl="0">
              <a:spcBef>
                <a:spcPts val="0"/>
              </a:spcBef>
              <a:spcAft>
                <a:spcPts val="0"/>
              </a:spcAft>
              <a:buClr>
                <a:srgbClr val="292929"/>
              </a:buClr>
              <a:buSzPts val="1200"/>
              <a:buFont typeface="Arial"/>
              <a:buChar char="●"/>
            </a:pPr>
            <a:r>
              <a:rPr lang="en" sz="1500" dirty="0">
                <a:solidFill>
                  <a:srgbClr val="292929"/>
                </a:solidFill>
                <a:latin typeface="Roboto" panose="020B0604020202020204" charset="0"/>
                <a:ea typeface="Roboto" panose="020B0604020202020204" charset="0"/>
              </a:rPr>
              <a:t>The Generator can be compared to a human art forger, who creates fake works of art.</a:t>
            </a:r>
          </a:p>
          <a:p>
            <a:pPr marL="342900" lvl="0" indent="-304800" algn="l" rtl="0">
              <a:spcBef>
                <a:spcPts val="0"/>
              </a:spcBef>
              <a:spcAft>
                <a:spcPts val="0"/>
              </a:spcAft>
              <a:buClr>
                <a:srgbClr val="292929"/>
              </a:buClr>
              <a:buSzPts val="1200"/>
              <a:buFont typeface="Arial"/>
              <a:buChar char="●"/>
            </a:pPr>
            <a:endParaRPr lang="en" sz="1500" dirty="0">
              <a:solidFill>
                <a:srgbClr val="292929"/>
              </a:solidFill>
              <a:latin typeface="Roboto" panose="020B0604020202020204" charset="0"/>
              <a:ea typeface="Roboto" panose="020B0604020202020204" charset="0"/>
            </a:endParaRPr>
          </a:p>
          <a:p>
            <a:pPr marL="342900" lvl="0" indent="-304800" algn="l" rtl="0">
              <a:spcBef>
                <a:spcPts val="0"/>
              </a:spcBef>
              <a:spcAft>
                <a:spcPts val="0"/>
              </a:spcAft>
              <a:buClr>
                <a:srgbClr val="292929"/>
              </a:buClr>
              <a:buSzPts val="1200"/>
              <a:buFont typeface="Arial"/>
              <a:buChar char="●"/>
            </a:pPr>
            <a:r>
              <a:rPr lang="en" sz="1500" dirty="0">
                <a:solidFill>
                  <a:srgbClr val="292929"/>
                </a:solidFill>
                <a:latin typeface="Roboto" panose="020B0604020202020204" charset="0"/>
                <a:ea typeface="Roboto" panose="020B0604020202020204" charset="0"/>
              </a:rPr>
              <a:t> I designed the generator model to generate fake images for the dataset of celebrities</a:t>
            </a:r>
            <a:endParaRPr sz="1500" dirty="0">
              <a:latin typeface="Roboto" panose="020B0604020202020204" charset="0"/>
              <a:ea typeface="Roboto" panose="020B0604020202020204" charset="0"/>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p:nvPr/>
        </p:nvSpPr>
        <p:spPr>
          <a:xfrm>
            <a:off x="907256" y="1010030"/>
            <a:ext cx="3564732" cy="3561969"/>
          </a:xfrm>
          <a:prstGeom prst="rect">
            <a:avLst/>
          </a:prstGeom>
          <a:noFill/>
          <a:ln>
            <a:noFill/>
          </a:ln>
        </p:spPr>
        <p:txBody>
          <a:bodyPr spcFirstLastPara="1" wrap="square" lIns="91425" tIns="91425" rIns="91425" bIns="91425" anchor="t" anchorCtr="0">
            <a:noAutofit/>
          </a:bodyPr>
          <a:lstStyle/>
          <a:p>
            <a:pPr marL="342900" lvl="0" indent="-304800" algn="l" rtl="0">
              <a:spcBef>
                <a:spcPts val="0"/>
              </a:spcBef>
              <a:spcAft>
                <a:spcPts val="0"/>
              </a:spcAft>
              <a:buClr>
                <a:srgbClr val="292929"/>
              </a:buClr>
              <a:buSzPts val="1200"/>
              <a:buFont typeface="Arial"/>
              <a:buChar char="●"/>
            </a:pPr>
            <a:r>
              <a:rPr lang="en" sz="1500" dirty="0">
                <a:solidFill>
                  <a:srgbClr val="292929"/>
                </a:solidFill>
                <a:latin typeface="Roboto" panose="020B0604020202020204" charset="0"/>
                <a:ea typeface="Roboto" panose="020B0604020202020204" charset="0"/>
              </a:rPr>
              <a:t>Discriminator models end goal is to identify that the  input data entered is original that is the same as the original dataset or if it is the fake data that the generator has created. </a:t>
            </a:r>
          </a:p>
          <a:p>
            <a:pPr marL="342900" lvl="0" indent="-304800" algn="l" rtl="0">
              <a:spcBef>
                <a:spcPts val="0"/>
              </a:spcBef>
              <a:spcAft>
                <a:spcPts val="0"/>
              </a:spcAft>
              <a:buClr>
                <a:srgbClr val="292929"/>
              </a:buClr>
              <a:buSzPts val="1200"/>
              <a:buFont typeface="Arial"/>
              <a:buChar char="●"/>
            </a:pPr>
            <a:endParaRPr lang="en" sz="1500" dirty="0">
              <a:solidFill>
                <a:srgbClr val="292929"/>
              </a:solidFill>
              <a:latin typeface="Roboto" panose="020B0604020202020204" charset="0"/>
              <a:ea typeface="Roboto" panose="020B0604020202020204" charset="0"/>
            </a:endParaRPr>
          </a:p>
          <a:p>
            <a:pPr marL="342900" lvl="0" indent="-304800" algn="l" rtl="0">
              <a:spcBef>
                <a:spcPts val="0"/>
              </a:spcBef>
              <a:spcAft>
                <a:spcPts val="0"/>
              </a:spcAft>
              <a:buClr>
                <a:srgbClr val="292929"/>
              </a:buClr>
              <a:buSzPts val="1200"/>
              <a:buFont typeface="Arial"/>
              <a:buChar char="●"/>
            </a:pPr>
            <a:r>
              <a:rPr lang="en" sz="1500" dirty="0">
                <a:solidFill>
                  <a:srgbClr val="292929"/>
                </a:solidFill>
                <a:latin typeface="Roboto" panose="020B0604020202020204" charset="0"/>
                <a:ea typeface="Roboto" panose="020B0604020202020204" charset="0"/>
              </a:rPr>
              <a:t>The Discriminator is the same as one of the art experts, trying to predict the original and fake.</a:t>
            </a:r>
          </a:p>
          <a:p>
            <a:pPr marL="342900" lvl="0" indent="-304800" algn="l" rtl="0">
              <a:spcBef>
                <a:spcPts val="0"/>
              </a:spcBef>
              <a:spcAft>
                <a:spcPts val="0"/>
              </a:spcAft>
              <a:buClr>
                <a:srgbClr val="292929"/>
              </a:buClr>
              <a:buSzPts val="1200"/>
              <a:buFont typeface="Arial"/>
              <a:buChar char="●"/>
            </a:pPr>
            <a:endParaRPr lang="en" sz="1500" dirty="0">
              <a:solidFill>
                <a:srgbClr val="292929"/>
              </a:solidFill>
              <a:latin typeface="Roboto" panose="020B0604020202020204" charset="0"/>
              <a:ea typeface="Roboto" panose="020B0604020202020204" charset="0"/>
            </a:endParaRPr>
          </a:p>
          <a:p>
            <a:pPr marL="342900" lvl="0" indent="-304800" algn="l" rtl="0">
              <a:spcBef>
                <a:spcPts val="0"/>
              </a:spcBef>
              <a:spcAft>
                <a:spcPts val="0"/>
              </a:spcAft>
              <a:buClr>
                <a:srgbClr val="292929"/>
              </a:buClr>
              <a:buSzPts val="1200"/>
              <a:buFont typeface="Arial"/>
              <a:buChar char="●"/>
            </a:pPr>
            <a:r>
              <a:rPr lang="en" sz="1500" dirty="0">
                <a:solidFill>
                  <a:srgbClr val="292929"/>
                </a:solidFill>
                <a:latin typeface="Roboto" panose="020B0604020202020204" charset="0"/>
                <a:ea typeface="Roboto" panose="020B0604020202020204" charset="0"/>
              </a:rPr>
              <a:t> The designed discriminator model for this project was able to predict the real and fake images separately for the celebrity images of the dataset</a:t>
            </a:r>
            <a:endParaRPr sz="1500" dirty="0">
              <a:solidFill>
                <a:srgbClr val="292929"/>
              </a:solidFill>
              <a:latin typeface="Roboto" panose="020B0604020202020204" charset="0"/>
              <a:ea typeface="Roboto" panose="020B0604020202020204" charset="0"/>
            </a:endParaRPr>
          </a:p>
        </p:txBody>
      </p:sp>
      <p:pic>
        <p:nvPicPr>
          <p:cNvPr id="230" name="Google Shape;230;p35"/>
          <p:cNvPicPr preferRelativeResize="0"/>
          <p:nvPr/>
        </p:nvPicPr>
        <p:blipFill>
          <a:blip r:embed="rId3">
            <a:alphaModFix/>
          </a:blip>
          <a:stretch>
            <a:fillRect/>
          </a:stretch>
        </p:blipFill>
        <p:spPr>
          <a:xfrm>
            <a:off x="4572000" y="378619"/>
            <a:ext cx="4212900" cy="4574381"/>
          </a:xfrm>
          <a:prstGeom prst="rect">
            <a:avLst/>
          </a:prstGeom>
          <a:noFill/>
          <a:ln>
            <a:noFill/>
          </a:ln>
        </p:spPr>
      </p:pic>
      <p:sp>
        <p:nvSpPr>
          <p:cNvPr id="231" name="Google Shape;231;p35"/>
          <p:cNvSpPr txBox="1"/>
          <p:nvPr/>
        </p:nvSpPr>
        <p:spPr>
          <a:xfrm>
            <a:off x="1214500" y="272701"/>
            <a:ext cx="3257488" cy="5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Roboto"/>
                <a:ea typeface="Roboto"/>
                <a:cs typeface="Roboto"/>
                <a:sym typeface="Roboto"/>
              </a:rPr>
              <a:t>2. Creating a Discriminator</a:t>
            </a:r>
            <a:endParaRPr sz="2000" dirty="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6"/>
          <p:cNvPicPr preferRelativeResize="0"/>
          <p:nvPr/>
        </p:nvPicPr>
        <p:blipFill>
          <a:blip r:embed="rId3">
            <a:alphaModFix/>
          </a:blip>
          <a:stretch>
            <a:fillRect/>
          </a:stretch>
        </p:blipFill>
        <p:spPr>
          <a:xfrm>
            <a:off x="1449407" y="3236094"/>
            <a:ext cx="5415799" cy="1086800"/>
          </a:xfrm>
          <a:prstGeom prst="rect">
            <a:avLst/>
          </a:prstGeom>
          <a:noFill/>
          <a:ln>
            <a:noFill/>
          </a:ln>
        </p:spPr>
      </p:pic>
      <p:sp>
        <p:nvSpPr>
          <p:cNvPr id="237" name="Google Shape;237;p36"/>
          <p:cNvSpPr txBox="1"/>
          <p:nvPr/>
        </p:nvSpPr>
        <p:spPr>
          <a:xfrm>
            <a:off x="1271725" y="1735932"/>
            <a:ext cx="8543788" cy="11501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latin typeface="Roboto"/>
                <a:ea typeface="Roboto"/>
                <a:cs typeface="Roboto"/>
                <a:sym typeface="Roboto"/>
              </a:rPr>
              <a:t>Binary Cross Entropy is used as the cost function as it works better with autoencoding </a:t>
            </a:r>
            <a:endParaRPr sz="1500" dirty="0">
              <a:latin typeface="Roboto"/>
              <a:ea typeface="Roboto"/>
              <a:cs typeface="Roboto"/>
              <a:sym typeface="Roboto"/>
            </a:endParaRPr>
          </a:p>
          <a:p>
            <a:pPr marL="0" lvl="0" indent="0" algn="l" rtl="0">
              <a:spcBef>
                <a:spcPts val="0"/>
              </a:spcBef>
              <a:spcAft>
                <a:spcPts val="0"/>
              </a:spcAft>
              <a:buNone/>
            </a:pPr>
            <a:endParaRPr sz="1500" dirty="0">
              <a:latin typeface="Roboto"/>
              <a:ea typeface="Roboto"/>
              <a:cs typeface="Roboto"/>
              <a:sym typeface="Roboto"/>
            </a:endParaRPr>
          </a:p>
          <a:p>
            <a:pPr marL="0" lvl="0" indent="0" algn="l" rtl="0">
              <a:spcBef>
                <a:spcPts val="0"/>
              </a:spcBef>
              <a:spcAft>
                <a:spcPts val="0"/>
              </a:spcAft>
              <a:buNone/>
            </a:pPr>
            <a:r>
              <a:rPr lang="en" sz="1500" dirty="0">
                <a:latin typeface="Roboto"/>
                <a:ea typeface="Roboto"/>
                <a:cs typeface="Roboto"/>
                <a:sym typeface="Roboto"/>
              </a:rPr>
              <a:t>Adam is the optimizer used here which has an adaptive learning rate</a:t>
            </a:r>
            <a:endParaRPr sz="1500" dirty="0">
              <a:latin typeface="Roboto"/>
              <a:ea typeface="Roboto"/>
              <a:cs typeface="Roboto"/>
              <a:sym typeface="Roboto"/>
            </a:endParaRPr>
          </a:p>
        </p:txBody>
      </p:sp>
      <p:sp>
        <p:nvSpPr>
          <p:cNvPr id="2" name="TextBox 1">
            <a:extLst>
              <a:ext uri="{FF2B5EF4-FFF2-40B4-BE49-F238E27FC236}">
                <a16:creationId xmlns:a16="http://schemas.microsoft.com/office/drawing/2014/main" id="{CA959EA8-D8E2-4772-AFEC-139F68DD9176}"/>
              </a:ext>
            </a:extLst>
          </p:cNvPr>
          <p:cNvSpPr txBox="1"/>
          <p:nvPr/>
        </p:nvSpPr>
        <p:spPr>
          <a:xfrm>
            <a:off x="1271725" y="739353"/>
            <a:ext cx="7065943" cy="461665"/>
          </a:xfrm>
          <a:prstGeom prst="rect">
            <a:avLst/>
          </a:prstGeom>
          <a:noFill/>
        </p:spPr>
        <p:txBody>
          <a:bodyPr wrap="square" rtlCol="0">
            <a:spAutoFit/>
          </a:bodyPr>
          <a:lstStyle/>
          <a:p>
            <a:r>
              <a:rPr lang="en-US" sz="2400" dirty="0">
                <a:latin typeface="Roboto" panose="020B0604020202020204" charset="0"/>
                <a:ea typeface="Roboto" panose="020B0604020202020204" charset="0"/>
              </a:rPr>
              <a:t>Optimizer and Cross Entropy</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7"/>
          <p:cNvPicPr preferRelativeResize="0"/>
          <p:nvPr/>
        </p:nvPicPr>
        <p:blipFill>
          <a:blip r:embed="rId3">
            <a:alphaModFix/>
          </a:blip>
          <a:stretch>
            <a:fillRect/>
          </a:stretch>
        </p:blipFill>
        <p:spPr>
          <a:xfrm>
            <a:off x="4851907" y="1088650"/>
            <a:ext cx="3991268" cy="3902447"/>
          </a:xfrm>
          <a:prstGeom prst="rect">
            <a:avLst/>
          </a:prstGeom>
          <a:noFill/>
          <a:ln>
            <a:noFill/>
          </a:ln>
        </p:spPr>
      </p:pic>
      <p:sp>
        <p:nvSpPr>
          <p:cNvPr id="243" name="Google Shape;243;p37"/>
          <p:cNvSpPr txBox="1"/>
          <p:nvPr/>
        </p:nvSpPr>
        <p:spPr>
          <a:xfrm>
            <a:off x="1202707" y="342650"/>
            <a:ext cx="3649200" cy="5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Roboto"/>
                <a:ea typeface="Roboto"/>
                <a:cs typeface="Roboto"/>
                <a:sym typeface="Roboto"/>
              </a:rPr>
              <a:t>3. Training images </a:t>
            </a:r>
            <a:endParaRPr sz="3000" dirty="0">
              <a:latin typeface="Roboto"/>
              <a:ea typeface="Roboto"/>
              <a:cs typeface="Roboto"/>
              <a:sym typeface="Roboto"/>
            </a:endParaRPr>
          </a:p>
        </p:txBody>
      </p:sp>
      <p:sp>
        <p:nvSpPr>
          <p:cNvPr id="244" name="Google Shape;244;p37"/>
          <p:cNvSpPr txBox="1"/>
          <p:nvPr/>
        </p:nvSpPr>
        <p:spPr>
          <a:xfrm>
            <a:off x="966756" y="1088650"/>
            <a:ext cx="3833843" cy="37122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sz="1500" dirty="0">
                <a:latin typeface="Roboto"/>
                <a:ea typeface="Roboto"/>
                <a:cs typeface="Roboto"/>
                <a:sym typeface="Roboto"/>
              </a:rPr>
              <a:t>The discriminator is first trained to tell images apart</a:t>
            </a:r>
            <a:endParaRPr sz="1500" dirty="0">
              <a:latin typeface="Roboto"/>
              <a:ea typeface="Roboto"/>
              <a:cs typeface="Roboto"/>
              <a:sym typeface="Roboto"/>
            </a:endParaRPr>
          </a:p>
          <a:p>
            <a:pPr marL="285750" lvl="0" indent="-285750" algn="l" rtl="0">
              <a:spcBef>
                <a:spcPts val="0"/>
              </a:spcBef>
              <a:spcAft>
                <a:spcPts val="0"/>
              </a:spcAft>
              <a:buFont typeface="Arial" panose="020B0604020202020204" pitchFamily="34" charset="0"/>
              <a:buChar char="•"/>
            </a:pPr>
            <a:endParaRPr sz="1500" dirty="0">
              <a:latin typeface="Roboto"/>
              <a:ea typeface="Roboto"/>
              <a:cs typeface="Roboto"/>
              <a:sym typeface="Roboto"/>
            </a:endParaRPr>
          </a:p>
          <a:p>
            <a:pPr marL="285750" lvl="0" indent="-285750" algn="l" rtl="0">
              <a:spcBef>
                <a:spcPts val="0"/>
              </a:spcBef>
              <a:spcAft>
                <a:spcPts val="0"/>
              </a:spcAft>
              <a:buFont typeface="Arial" panose="020B0604020202020204" pitchFamily="34" charset="0"/>
              <a:buChar char="•"/>
            </a:pPr>
            <a:r>
              <a:rPr lang="en" sz="1500" dirty="0">
                <a:latin typeface="Roboto"/>
                <a:ea typeface="Roboto"/>
                <a:cs typeface="Roboto"/>
                <a:sym typeface="Roboto"/>
              </a:rPr>
              <a:t>Noise is also introduced</a:t>
            </a:r>
            <a:endParaRPr sz="1500" dirty="0">
              <a:latin typeface="Roboto"/>
              <a:ea typeface="Roboto"/>
              <a:cs typeface="Roboto"/>
              <a:sym typeface="Roboto"/>
            </a:endParaRPr>
          </a:p>
          <a:p>
            <a:pPr marL="285750" lvl="0" indent="-285750" algn="l" rtl="0">
              <a:spcBef>
                <a:spcPts val="0"/>
              </a:spcBef>
              <a:spcAft>
                <a:spcPts val="0"/>
              </a:spcAft>
              <a:buFont typeface="Arial" panose="020B0604020202020204" pitchFamily="34" charset="0"/>
              <a:buChar char="•"/>
            </a:pPr>
            <a:endParaRPr sz="1500" dirty="0">
              <a:latin typeface="Roboto"/>
              <a:ea typeface="Roboto"/>
              <a:cs typeface="Roboto"/>
              <a:sym typeface="Roboto"/>
            </a:endParaRPr>
          </a:p>
          <a:p>
            <a:pPr marL="285750" lvl="0" indent="-285750" algn="l" rtl="0">
              <a:spcBef>
                <a:spcPts val="0"/>
              </a:spcBef>
              <a:spcAft>
                <a:spcPts val="0"/>
              </a:spcAft>
              <a:buFont typeface="Arial" panose="020B0604020202020204" pitchFamily="34" charset="0"/>
              <a:buChar char="•"/>
            </a:pPr>
            <a:r>
              <a:rPr lang="en" sz="1500" dirty="0">
                <a:latin typeface="Roboto"/>
                <a:ea typeface="Roboto"/>
                <a:cs typeface="Roboto"/>
                <a:sym typeface="Roboto"/>
              </a:rPr>
              <a:t>The generator is trained by first setting the gradients to zero.</a:t>
            </a:r>
            <a:endParaRPr sz="1500" dirty="0">
              <a:latin typeface="Roboto"/>
              <a:ea typeface="Roboto"/>
              <a:cs typeface="Roboto"/>
              <a:sym typeface="Roboto"/>
            </a:endParaRPr>
          </a:p>
          <a:p>
            <a:pPr marL="285750" lvl="0" indent="-285750" algn="l" rtl="0">
              <a:spcBef>
                <a:spcPts val="0"/>
              </a:spcBef>
              <a:spcAft>
                <a:spcPts val="0"/>
              </a:spcAft>
              <a:buFont typeface="Arial" panose="020B0604020202020204" pitchFamily="34" charset="0"/>
              <a:buChar char="•"/>
            </a:pPr>
            <a:endParaRPr sz="1500" dirty="0">
              <a:latin typeface="Roboto"/>
              <a:ea typeface="Roboto"/>
              <a:cs typeface="Roboto"/>
              <a:sym typeface="Roboto"/>
            </a:endParaRPr>
          </a:p>
          <a:p>
            <a:pPr marL="285750" lvl="0" indent="-285750" algn="l" rtl="0">
              <a:spcBef>
                <a:spcPts val="0"/>
              </a:spcBef>
              <a:spcAft>
                <a:spcPts val="0"/>
              </a:spcAft>
              <a:buFont typeface="Arial" panose="020B0604020202020204" pitchFamily="34" charset="0"/>
              <a:buChar char="•"/>
            </a:pPr>
            <a:r>
              <a:rPr lang="en" sz="1500" dirty="0">
                <a:latin typeface="Roboto"/>
                <a:ea typeface="Roboto"/>
                <a:cs typeface="Roboto"/>
                <a:sym typeface="Roboto"/>
              </a:rPr>
              <a:t>The generator output is then compared </a:t>
            </a:r>
            <a:endParaRPr sz="1500" dirty="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8"/>
          <p:cNvSpPr txBox="1"/>
          <p:nvPr/>
        </p:nvSpPr>
        <p:spPr>
          <a:xfrm>
            <a:off x="1528192" y="108375"/>
            <a:ext cx="5444107" cy="5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Roboto" panose="020B0604020202020204" charset="0"/>
                <a:ea typeface="Roboto" panose="020B0604020202020204" charset="0"/>
                <a:cs typeface="Roboto"/>
                <a:sym typeface="Roboto"/>
              </a:rPr>
              <a:t>4. GAN results</a:t>
            </a:r>
            <a:endParaRPr sz="3000" dirty="0">
              <a:latin typeface="Roboto" panose="020B0604020202020204" charset="0"/>
              <a:ea typeface="Roboto" panose="020B0604020202020204" charset="0"/>
              <a:cs typeface="Roboto"/>
              <a:sym typeface="Roboto"/>
            </a:endParaRPr>
          </a:p>
        </p:txBody>
      </p:sp>
      <p:pic>
        <p:nvPicPr>
          <p:cNvPr id="250" name="Google Shape;250;p38"/>
          <p:cNvPicPr preferRelativeResize="0"/>
          <p:nvPr/>
        </p:nvPicPr>
        <p:blipFill>
          <a:blip r:embed="rId3">
            <a:alphaModFix/>
          </a:blip>
          <a:stretch>
            <a:fillRect/>
          </a:stretch>
        </p:blipFill>
        <p:spPr>
          <a:xfrm>
            <a:off x="792956" y="842963"/>
            <a:ext cx="3617594" cy="4025912"/>
          </a:xfrm>
          <a:prstGeom prst="rect">
            <a:avLst/>
          </a:prstGeom>
          <a:noFill/>
          <a:ln>
            <a:noFill/>
          </a:ln>
        </p:spPr>
      </p:pic>
      <p:pic>
        <p:nvPicPr>
          <p:cNvPr id="5" name="Google Shape;255;p39">
            <a:extLst>
              <a:ext uri="{FF2B5EF4-FFF2-40B4-BE49-F238E27FC236}">
                <a16:creationId xmlns:a16="http://schemas.microsoft.com/office/drawing/2014/main" id="{4141BDDF-1D25-4C23-9C23-A38D41A79FC8}"/>
              </a:ext>
            </a:extLst>
          </p:cNvPr>
          <p:cNvPicPr preferRelativeResize="0"/>
          <p:nvPr/>
        </p:nvPicPr>
        <p:blipFill>
          <a:blip r:embed="rId4">
            <a:alphaModFix/>
          </a:blip>
          <a:stretch>
            <a:fillRect/>
          </a:stretch>
        </p:blipFill>
        <p:spPr>
          <a:xfrm>
            <a:off x="5086349" y="842963"/>
            <a:ext cx="3786189" cy="4025912"/>
          </a:xfrm>
          <a:prstGeom prst="rect">
            <a:avLst/>
          </a:prstGeom>
          <a:noFill/>
          <a:ln>
            <a:noFill/>
          </a:ln>
        </p:spPr>
      </p:pic>
      <p:sp>
        <p:nvSpPr>
          <p:cNvPr id="2" name="Arrow: Right 1">
            <a:extLst>
              <a:ext uri="{FF2B5EF4-FFF2-40B4-BE49-F238E27FC236}">
                <a16:creationId xmlns:a16="http://schemas.microsoft.com/office/drawing/2014/main" id="{8BAF4C52-ED14-40C8-834B-56D59FCB4BFE}"/>
              </a:ext>
            </a:extLst>
          </p:cNvPr>
          <p:cNvSpPr/>
          <p:nvPr/>
        </p:nvSpPr>
        <p:spPr>
          <a:xfrm>
            <a:off x="4507706" y="2428875"/>
            <a:ext cx="578643" cy="585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4" name="Google Shape;256;p39">
            <a:extLst>
              <a:ext uri="{FF2B5EF4-FFF2-40B4-BE49-F238E27FC236}">
                <a16:creationId xmlns:a16="http://schemas.microsoft.com/office/drawing/2014/main" id="{26508F2A-4BBB-4211-B48B-83C62D3DF20C}"/>
              </a:ext>
            </a:extLst>
          </p:cNvPr>
          <p:cNvPicPr preferRelativeResize="0"/>
          <p:nvPr/>
        </p:nvPicPr>
        <p:blipFill>
          <a:blip r:embed="rId3">
            <a:alphaModFix/>
          </a:blip>
          <a:stretch>
            <a:fillRect/>
          </a:stretch>
        </p:blipFill>
        <p:spPr>
          <a:xfrm>
            <a:off x="1228726" y="1495426"/>
            <a:ext cx="6636544" cy="2640806"/>
          </a:xfrm>
          <a:prstGeom prst="rect">
            <a:avLst/>
          </a:prstGeom>
          <a:noFill/>
          <a:ln>
            <a:noFill/>
          </a:ln>
        </p:spPr>
      </p:pic>
      <p:sp>
        <p:nvSpPr>
          <p:cNvPr id="2" name="TextBox 1">
            <a:extLst>
              <a:ext uri="{FF2B5EF4-FFF2-40B4-BE49-F238E27FC236}">
                <a16:creationId xmlns:a16="http://schemas.microsoft.com/office/drawing/2014/main" id="{C20435B3-53FD-4A45-B64F-9DA50145BFE5}"/>
              </a:ext>
            </a:extLst>
          </p:cNvPr>
          <p:cNvSpPr txBox="1"/>
          <p:nvPr/>
        </p:nvSpPr>
        <p:spPr>
          <a:xfrm>
            <a:off x="1228725" y="478631"/>
            <a:ext cx="6450845" cy="830997"/>
          </a:xfrm>
          <a:prstGeom prst="rect">
            <a:avLst/>
          </a:prstGeom>
          <a:noFill/>
        </p:spPr>
        <p:txBody>
          <a:bodyPr wrap="square" rtlCol="0">
            <a:spAutoFit/>
          </a:bodyPr>
          <a:lstStyle/>
          <a:p>
            <a:r>
              <a:rPr lang="en-US" sz="2400" dirty="0">
                <a:latin typeface="Roboto" panose="020B0604020202020204" charset="0"/>
                <a:ea typeface="Roboto" panose="020B0604020202020204" charset="0"/>
              </a:rPr>
              <a:t>Plot Diagram of Generator and Discriminator Loss During Training In GAN Model</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0"/>
          <p:cNvSpPr txBox="1"/>
          <p:nvPr/>
        </p:nvSpPr>
        <p:spPr>
          <a:xfrm>
            <a:off x="1136906" y="310194"/>
            <a:ext cx="5505300" cy="5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Roboto" panose="020B0604020202020204" charset="0"/>
                <a:ea typeface="Roboto" panose="020B0604020202020204" charset="0"/>
                <a:cs typeface="Roboto"/>
                <a:sym typeface="Roboto"/>
              </a:rPr>
              <a:t>5. Data Parallelism in GAN’s</a:t>
            </a:r>
            <a:endParaRPr sz="2400" dirty="0">
              <a:latin typeface="Roboto" panose="020B0604020202020204" charset="0"/>
              <a:ea typeface="Roboto" panose="020B0604020202020204" charset="0"/>
              <a:cs typeface="Roboto"/>
              <a:sym typeface="Roboto"/>
            </a:endParaRPr>
          </a:p>
        </p:txBody>
      </p:sp>
      <p:sp>
        <p:nvSpPr>
          <p:cNvPr id="263" name="Google Shape;263;p40"/>
          <p:cNvSpPr txBox="1"/>
          <p:nvPr/>
        </p:nvSpPr>
        <p:spPr>
          <a:xfrm>
            <a:off x="1043399" y="1522925"/>
            <a:ext cx="8000589" cy="4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a:ea typeface="Roboto"/>
                <a:cs typeface="Roboto"/>
                <a:sym typeface="Roboto"/>
              </a:rPr>
              <a:t>The specifications required on the discovery cluster while working with running GAN’s</a:t>
            </a:r>
            <a:endParaRPr dirty="0">
              <a:latin typeface="Roboto"/>
              <a:ea typeface="Roboto"/>
              <a:cs typeface="Roboto"/>
              <a:sym typeface="Roboto"/>
            </a:endParaRPr>
          </a:p>
        </p:txBody>
      </p:sp>
      <p:pic>
        <p:nvPicPr>
          <p:cNvPr id="264" name="Google Shape;264;p40"/>
          <p:cNvPicPr preferRelativeResize="0"/>
          <p:nvPr/>
        </p:nvPicPr>
        <p:blipFill>
          <a:blip r:embed="rId3">
            <a:alphaModFix/>
          </a:blip>
          <a:stretch>
            <a:fillRect/>
          </a:stretch>
        </p:blipFill>
        <p:spPr>
          <a:xfrm>
            <a:off x="4474602" y="2035431"/>
            <a:ext cx="4335207" cy="2797875"/>
          </a:xfrm>
          <a:prstGeom prst="rect">
            <a:avLst/>
          </a:prstGeom>
          <a:noFill/>
          <a:ln>
            <a:noFill/>
          </a:ln>
        </p:spPr>
      </p:pic>
      <p:sp>
        <p:nvSpPr>
          <p:cNvPr id="265" name="Google Shape;265;p40"/>
          <p:cNvSpPr txBox="1"/>
          <p:nvPr/>
        </p:nvSpPr>
        <p:spPr>
          <a:xfrm>
            <a:off x="1043399" y="2571750"/>
            <a:ext cx="3523500" cy="14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panose="020B0604020202020204" charset="0"/>
                <a:ea typeface="Roboto" panose="020B0604020202020204" charset="0"/>
              </a:rPr>
              <a:t>Computing time on </a:t>
            </a:r>
            <a:r>
              <a:rPr lang="en" b="1" dirty="0">
                <a:latin typeface="Roboto" panose="020B0604020202020204" charset="0"/>
                <a:ea typeface="Roboto" panose="020B0604020202020204" charset="0"/>
              </a:rPr>
              <a:t>1 GPU </a:t>
            </a:r>
            <a:r>
              <a:rPr lang="en" dirty="0">
                <a:latin typeface="Roboto" panose="020B0604020202020204" charset="0"/>
                <a:ea typeface="Roboto" panose="020B0604020202020204" charset="0"/>
              </a:rPr>
              <a:t>for each epoch was 9550 seconds and the loss for Generator and Discriminator were 3.03 and 0.4 respectively.</a:t>
            </a:r>
            <a:endParaRPr sz="2800" dirty="0">
              <a:latin typeface="Roboto" panose="020B0604020202020204" charset="0"/>
              <a:ea typeface="Roboto" panose="020B0604020202020204" charset="0"/>
              <a:cs typeface="Roboto"/>
              <a:sym typeface="Roboto"/>
            </a:endParaRPr>
          </a:p>
        </p:txBody>
      </p:sp>
      <p:pic>
        <p:nvPicPr>
          <p:cNvPr id="7" name="Picture 6">
            <a:extLst>
              <a:ext uri="{FF2B5EF4-FFF2-40B4-BE49-F238E27FC236}">
                <a16:creationId xmlns:a16="http://schemas.microsoft.com/office/drawing/2014/main" id="{84BEAEFE-7504-49EF-9B96-C175E7A0D86C}"/>
              </a:ext>
            </a:extLst>
          </p:cNvPr>
          <p:cNvPicPr/>
          <p:nvPr/>
        </p:nvPicPr>
        <p:blipFill rotWithShape="1">
          <a:blip r:embed="rId4"/>
          <a:srcRect b="77652"/>
          <a:stretch/>
        </p:blipFill>
        <p:spPr>
          <a:xfrm>
            <a:off x="1043399" y="853875"/>
            <a:ext cx="7766410" cy="56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41"/>
          <p:cNvPicPr preferRelativeResize="0"/>
          <p:nvPr/>
        </p:nvPicPr>
        <p:blipFill>
          <a:blip r:embed="rId3">
            <a:alphaModFix/>
          </a:blip>
          <a:stretch>
            <a:fillRect/>
          </a:stretch>
        </p:blipFill>
        <p:spPr>
          <a:xfrm>
            <a:off x="4371887" y="654563"/>
            <a:ext cx="4536369" cy="3675075"/>
          </a:xfrm>
          <a:prstGeom prst="rect">
            <a:avLst/>
          </a:prstGeom>
          <a:noFill/>
          <a:ln>
            <a:noFill/>
          </a:ln>
        </p:spPr>
      </p:pic>
      <p:sp>
        <p:nvSpPr>
          <p:cNvPr id="271" name="Google Shape;271;p41"/>
          <p:cNvSpPr txBox="1"/>
          <p:nvPr/>
        </p:nvSpPr>
        <p:spPr>
          <a:xfrm>
            <a:off x="1014413" y="1474832"/>
            <a:ext cx="3100299" cy="166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latin typeface="Roboto" panose="020B0604020202020204" charset="0"/>
                <a:ea typeface="Roboto" panose="020B0604020202020204" charset="0"/>
              </a:rPr>
              <a:t>For 4 GPU’s the computing time of each epoch was 4500 seconds, half of that for 1 GPU,and the resultant loss function for Generator was 0.4 and Discriminator was 1.1</a:t>
            </a:r>
            <a:endParaRPr sz="1500" dirty="0">
              <a:latin typeface="Roboto" panose="020B0604020202020204" charset="0"/>
              <a:ea typeface="Roboto" panose="020B0604020202020204" charset="0"/>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1108607" y="241651"/>
            <a:ext cx="7514035" cy="7557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panose="020B0604020202020204" charset="0"/>
                <a:ea typeface="Roboto" panose="020B0604020202020204" charset="0"/>
              </a:rPr>
              <a:t>What I will be using...</a:t>
            </a:r>
            <a:endParaRPr dirty="0">
              <a:latin typeface="Roboto" panose="020B0604020202020204" charset="0"/>
              <a:ea typeface="Roboto" panose="020B0604020202020204" charset="0"/>
            </a:endParaRPr>
          </a:p>
        </p:txBody>
      </p:sp>
      <p:pic>
        <p:nvPicPr>
          <p:cNvPr id="78" name="Google Shape;78;p15"/>
          <p:cNvPicPr preferRelativeResize="0"/>
          <p:nvPr/>
        </p:nvPicPr>
        <p:blipFill>
          <a:blip r:embed="rId3">
            <a:alphaModFix/>
          </a:blip>
          <a:stretch>
            <a:fillRect/>
          </a:stretch>
        </p:blipFill>
        <p:spPr>
          <a:xfrm>
            <a:off x="2250900" y="996175"/>
            <a:ext cx="4564239" cy="1625581"/>
          </a:xfrm>
          <a:prstGeom prst="rect">
            <a:avLst/>
          </a:prstGeom>
          <a:noFill/>
          <a:ln>
            <a:noFill/>
          </a:ln>
        </p:spPr>
      </p:pic>
      <p:pic>
        <p:nvPicPr>
          <p:cNvPr id="79" name="Google Shape;79;p15"/>
          <p:cNvPicPr preferRelativeResize="0"/>
          <p:nvPr/>
        </p:nvPicPr>
        <p:blipFill>
          <a:blip r:embed="rId4">
            <a:alphaModFix/>
          </a:blip>
          <a:stretch>
            <a:fillRect/>
          </a:stretch>
        </p:blipFill>
        <p:spPr>
          <a:xfrm>
            <a:off x="2250900" y="2708100"/>
            <a:ext cx="4642199" cy="1688300"/>
          </a:xfrm>
          <a:prstGeom prst="rect">
            <a:avLst/>
          </a:prstGeom>
          <a:noFill/>
          <a:ln>
            <a:noFill/>
          </a:ln>
        </p:spPr>
      </p:pic>
      <p:pic>
        <p:nvPicPr>
          <p:cNvPr id="80" name="Google Shape;80;p15"/>
          <p:cNvPicPr preferRelativeResize="0"/>
          <p:nvPr/>
        </p:nvPicPr>
        <p:blipFill>
          <a:blip r:embed="rId5">
            <a:alphaModFix/>
          </a:blip>
          <a:stretch>
            <a:fillRect/>
          </a:stretch>
        </p:blipFill>
        <p:spPr>
          <a:xfrm>
            <a:off x="7119014" y="1114425"/>
            <a:ext cx="1773275" cy="3281975"/>
          </a:xfrm>
          <a:prstGeom prst="rect">
            <a:avLst/>
          </a:prstGeom>
          <a:noFill/>
          <a:ln>
            <a:noFill/>
          </a:ln>
        </p:spPr>
      </p:pic>
      <p:sp>
        <p:nvSpPr>
          <p:cNvPr id="81" name="Google Shape;81;p15"/>
          <p:cNvSpPr txBox="1"/>
          <p:nvPr/>
        </p:nvSpPr>
        <p:spPr>
          <a:xfrm>
            <a:off x="1108607" y="973790"/>
            <a:ext cx="1192458" cy="5589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latin typeface="Roboto"/>
                <a:ea typeface="Roboto"/>
                <a:cs typeface="Roboto"/>
                <a:sym typeface="Roboto"/>
              </a:rPr>
              <a:t>1) Image folder</a:t>
            </a:r>
            <a:endParaRPr sz="1500" dirty="0">
              <a:latin typeface="Roboto"/>
              <a:ea typeface="Roboto"/>
              <a:cs typeface="Roboto"/>
              <a:sym typeface="Roboto"/>
            </a:endParaRPr>
          </a:p>
        </p:txBody>
      </p:sp>
      <p:sp>
        <p:nvSpPr>
          <p:cNvPr id="82" name="Google Shape;82;p15"/>
          <p:cNvSpPr txBox="1"/>
          <p:nvPr/>
        </p:nvSpPr>
        <p:spPr>
          <a:xfrm>
            <a:off x="928687" y="2707450"/>
            <a:ext cx="1372377" cy="57970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latin typeface="Roboto"/>
                <a:ea typeface="Roboto"/>
                <a:cs typeface="Roboto"/>
                <a:sym typeface="Roboto"/>
              </a:rPr>
              <a:t>2) Attributes csv file</a:t>
            </a:r>
            <a:endParaRPr sz="1500" dirty="0">
              <a:latin typeface="Roboto"/>
              <a:ea typeface="Roboto"/>
              <a:cs typeface="Roboto"/>
              <a:sym typeface="Roboto"/>
            </a:endParaRPr>
          </a:p>
        </p:txBody>
      </p:sp>
      <p:sp>
        <p:nvSpPr>
          <p:cNvPr id="83" name="Google Shape;83;p15"/>
          <p:cNvSpPr txBox="1"/>
          <p:nvPr/>
        </p:nvSpPr>
        <p:spPr>
          <a:xfrm>
            <a:off x="7104043" y="723475"/>
            <a:ext cx="1614900" cy="2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latin typeface="Roboto"/>
                <a:ea typeface="Roboto"/>
                <a:cs typeface="Roboto"/>
                <a:sym typeface="Roboto"/>
              </a:rPr>
              <a:t>3) Partition csv</a:t>
            </a:r>
            <a:endParaRPr sz="1500" dirty="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2"/>
          <p:cNvSpPr txBox="1">
            <a:spLocks noGrp="1"/>
          </p:cNvSpPr>
          <p:nvPr>
            <p:ph type="title"/>
          </p:nvPr>
        </p:nvSpPr>
        <p:spPr>
          <a:xfrm>
            <a:off x="1471600" y="443775"/>
            <a:ext cx="6936594" cy="6920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latin typeface="Roboto" panose="020B0604020202020204" charset="0"/>
                <a:ea typeface="Roboto" panose="020B0604020202020204" charset="0"/>
              </a:rPr>
              <a:t>Part 4: Deploying a Trained ML Model in the StreamLit Web based App</a:t>
            </a:r>
            <a:endParaRPr dirty="0">
              <a:solidFill>
                <a:schemeClr val="tx1"/>
              </a:solidFill>
              <a:latin typeface="Roboto" panose="020B0604020202020204" charset="0"/>
              <a:ea typeface="Roboto" panose="020B0604020202020204" charset="0"/>
            </a:endParaRPr>
          </a:p>
        </p:txBody>
      </p:sp>
      <p:sp>
        <p:nvSpPr>
          <p:cNvPr id="277" name="Google Shape;277;p42"/>
          <p:cNvSpPr txBox="1">
            <a:spLocks noGrp="1"/>
          </p:cNvSpPr>
          <p:nvPr>
            <p:ph type="body" idx="2"/>
          </p:nvPr>
        </p:nvSpPr>
        <p:spPr>
          <a:xfrm>
            <a:off x="1378744" y="1493043"/>
            <a:ext cx="7454281" cy="3119381"/>
          </a:xfrm>
          <a:prstGeom prst="rect">
            <a:avLst/>
          </a:prstGeom>
        </p:spPr>
        <p:txBody>
          <a:bodyPr spcFirstLastPara="1" wrap="square" lIns="91425" tIns="91425" rIns="91425" bIns="91425" anchor="t" anchorCtr="0">
            <a:noAutofit/>
          </a:bodyPr>
          <a:lstStyle/>
          <a:p>
            <a:pPr marL="285750" indent="-285750"/>
            <a:r>
              <a:rPr kumimoji="0" lang="en-US" altLang="en-US" sz="1500" b="0" i="0" u="none" strike="noStrike" cap="none" normalizeH="0" baseline="0" dirty="0">
                <a:ln>
                  <a:noFill/>
                </a:ln>
                <a:solidFill>
                  <a:srgbClr val="000000"/>
                </a:solidFill>
                <a:effectLst/>
                <a:latin typeface="Roboto" panose="020B0604020202020204" charset="0"/>
                <a:ea typeface="Roboto" panose="020B0604020202020204" charset="0"/>
              </a:rPr>
              <a:t>This project highlights </a:t>
            </a:r>
            <a:r>
              <a:rPr kumimoji="0" lang="en-US" altLang="en-US" sz="1500" b="0" i="0" u="none" strike="noStrike" cap="none" normalizeH="0" baseline="0" dirty="0" err="1">
                <a:ln>
                  <a:noFill/>
                </a:ln>
                <a:solidFill>
                  <a:srgbClr val="000000"/>
                </a:solidFill>
                <a:effectLst/>
                <a:latin typeface="Roboto" panose="020B0604020202020204" charset="0"/>
                <a:ea typeface="Roboto" panose="020B0604020202020204" charset="0"/>
              </a:rPr>
              <a:t>Streamlit's</a:t>
            </a:r>
            <a:r>
              <a:rPr kumimoji="0" lang="en-US" altLang="en-US" sz="1500" b="0" i="0" u="none" strike="noStrike" cap="none" normalizeH="0" baseline="0" dirty="0">
                <a:ln>
                  <a:noFill/>
                </a:ln>
                <a:solidFill>
                  <a:srgbClr val="000000"/>
                </a:solidFill>
                <a:effectLst/>
                <a:latin typeface="Roboto" panose="020B0604020202020204" charset="0"/>
                <a:ea typeface="Roboto" panose="020B0604020202020204" charset="0"/>
              </a:rPr>
              <a:t> new </a:t>
            </a:r>
            <a:r>
              <a:rPr kumimoji="0" lang="en-US" altLang="en-US" sz="1500" b="0" i="0" u="none" strike="noStrike" cap="none" normalizeH="0" baseline="0" dirty="0" err="1">
                <a:ln>
                  <a:noFill/>
                </a:ln>
                <a:solidFill>
                  <a:schemeClr val="tx1"/>
                </a:solidFill>
                <a:effectLst/>
                <a:latin typeface="Roboto" panose="020B0604020202020204" charset="0"/>
                <a:ea typeface="Roboto" panose="020B0604020202020204" charset="0"/>
              </a:rPr>
              <a:t>hash_func</a:t>
            </a:r>
            <a:r>
              <a:rPr kumimoji="0" lang="en-US" altLang="en-US" sz="1500" b="0" i="0" u="none" strike="noStrike" cap="none" normalizeH="0" baseline="0" dirty="0">
                <a:ln>
                  <a:noFill/>
                </a:ln>
                <a:solidFill>
                  <a:srgbClr val="000000"/>
                </a:solidFill>
                <a:effectLst/>
                <a:latin typeface="Roboto" panose="020B0604020202020204" charset="0"/>
                <a:ea typeface="Roboto" panose="020B0604020202020204" charset="0"/>
              </a:rPr>
              <a:t> feature with an app that calls on TensorFlow to generate photorealistic faces, using Nvidia's </a:t>
            </a:r>
            <a:r>
              <a:rPr kumimoji="0" lang="en-US" altLang="en-US" sz="1500" b="0" i="0" u="none" strike="noStrike" cap="none" normalizeH="0" baseline="0" dirty="0">
                <a:ln>
                  <a:noFill/>
                </a:ln>
                <a:solidFill>
                  <a:schemeClr val="tx1"/>
                </a:solidFill>
                <a:effectLst/>
                <a:latin typeface="Roboto" panose="020B0604020202020204" charset="0"/>
                <a:ea typeface="Roboto" panose="020B0604020202020204" charset="0"/>
                <a:hlinkClick r:id="rId3" tooltip="https://research.nvidia.com/publication/2017-10_Progressive-Growing-of"/>
              </a:rPr>
              <a:t>Progressive Growing of GANs</a:t>
            </a:r>
            <a:r>
              <a:rPr kumimoji="0" lang="en-US" altLang="en-US" sz="1500" b="0" i="0" u="none" strike="noStrike" cap="none" normalizeH="0" baseline="0" dirty="0">
                <a:ln>
                  <a:noFill/>
                </a:ln>
                <a:solidFill>
                  <a:srgbClr val="000000"/>
                </a:solidFill>
                <a:effectLst/>
                <a:latin typeface="Roboto" panose="020B0604020202020204" charset="0"/>
                <a:ea typeface="Roboto" panose="020B0604020202020204" charset="0"/>
              </a:rPr>
              <a:t> and </a:t>
            </a:r>
            <a:r>
              <a:rPr kumimoji="0" lang="en-US" altLang="en-US" sz="1500" b="0" i="0" u="none" strike="noStrike" cap="none" normalizeH="0" baseline="0" dirty="0" err="1">
                <a:ln>
                  <a:noFill/>
                </a:ln>
                <a:solidFill>
                  <a:srgbClr val="000000"/>
                </a:solidFill>
                <a:effectLst/>
                <a:latin typeface="Roboto" panose="020B0604020202020204" charset="0"/>
                <a:ea typeface="Roboto" panose="020B0604020202020204" charset="0"/>
              </a:rPr>
              <a:t>Shaobo</a:t>
            </a:r>
            <a:r>
              <a:rPr kumimoji="0" lang="en-US" altLang="en-US" sz="1500" b="0" i="0" u="none" strike="noStrike" cap="none" normalizeH="0" baseline="0" dirty="0">
                <a:ln>
                  <a:noFill/>
                </a:ln>
                <a:solidFill>
                  <a:srgbClr val="000000"/>
                </a:solidFill>
                <a:effectLst/>
                <a:latin typeface="Roboto" panose="020B0604020202020204" charset="0"/>
                <a:ea typeface="Roboto" panose="020B0604020202020204" charset="0"/>
              </a:rPr>
              <a:t> Guan's </a:t>
            </a:r>
            <a:r>
              <a:rPr kumimoji="0" lang="en-US" altLang="en-US" sz="1500" b="0" i="0" u="none" strike="noStrike" cap="none" normalizeH="0" baseline="0" dirty="0">
                <a:ln>
                  <a:noFill/>
                </a:ln>
                <a:solidFill>
                  <a:schemeClr val="tx1"/>
                </a:solidFill>
                <a:effectLst/>
                <a:latin typeface="Roboto" panose="020B0604020202020204" charset="0"/>
                <a:ea typeface="Roboto" panose="020B0604020202020204" charset="0"/>
                <a:hlinkClick r:id="rId4" tooltip="https://blog.insightdatascience.com/generating-custom-photo-realistic-faces-using-ai-d170b1b59255"/>
              </a:rPr>
              <a:t>Transparent Latent-space GAN</a:t>
            </a:r>
            <a:r>
              <a:rPr kumimoji="0" lang="en-US" altLang="en-US" sz="1500" b="0" i="0" u="none" strike="noStrike" cap="none" normalizeH="0" baseline="0" dirty="0">
                <a:ln>
                  <a:noFill/>
                </a:ln>
                <a:solidFill>
                  <a:srgbClr val="000000"/>
                </a:solidFill>
                <a:effectLst/>
                <a:latin typeface="Roboto" panose="020B0604020202020204" charset="0"/>
                <a:ea typeface="Roboto" panose="020B0604020202020204" charset="0"/>
              </a:rPr>
              <a:t> method for tuning the output face's characteristics.</a:t>
            </a:r>
            <a:r>
              <a:rPr kumimoji="0" lang="en-US" altLang="en-US" sz="1500" b="0" i="0" u="none" strike="noStrike" cap="none" normalizeH="0" baseline="0" dirty="0">
                <a:ln>
                  <a:noFill/>
                </a:ln>
                <a:solidFill>
                  <a:schemeClr val="tx1"/>
                </a:solidFill>
                <a:effectLst/>
                <a:latin typeface="Roboto" panose="020B0604020202020204" charset="0"/>
                <a:ea typeface="Roboto" panose="020B0604020202020204" charset="0"/>
              </a:rPr>
              <a:t> </a:t>
            </a:r>
          </a:p>
          <a:p>
            <a:pPr marL="0" indent="0">
              <a:buNone/>
            </a:pPr>
            <a:endParaRPr kumimoji="0" lang="en-US" altLang="en-US" sz="1500" b="0" i="0" u="none" strike="noStrike" cap="none" normalizeH="0" baseline="0" dirty="0">
              <a:ln>
                <a:noFill/>
              </a:ln>
              <a:solidFill>
                <a:schemeClr val="tx1"/>
              </a:solidFill>
              <a:effectLst/>
              <a:latin typeface="Roboto" panose="020B0604020202020204" charset="0"/>
              <a:ea typeface="Roboto" panose="020B0604020202020204" charset="0"/>
            </a:endParaRPr>
          </a:p>
          <a:p>
            <a:pPr marL="285750" indent="-285750"/>
            <a:r>
              <a:rPr kumimoji="0" lang="en-US" altLang="en-US" sz="1500" b="0" i="0" u="none" strike="noStrike" cap="none" normalizeH="0" baseline="0" dirty="0">
                <a:ln>
                  <a:noFill/>
                </a:ln>
                <a:solidFill>
                  <a:srgbClr val="000000"/>
                </a:solidFill>
                <a:effectLst/>
                <a:latin typeface="Roboto" panose="020B0604020202020204" charset="0"/>
                <a:ea typeface="Roboto" panose="020B0604020202020204" charset="0"/>
              </a:rPr>
              <a:t>The </a:t>
            </a:r>
            <a:r>
              <a:rPr kumimoji="0" lang="en-US" altLang="en-US" sz="1500" b="0" i="0" u="none" strike="noStrike" cap="none" normalizeH="0" baseline="0" dirty="0" err="1">
                <a:ln>
                  <a:noFill/>
                </a:ln>
                <a:solidFill>
                  <a:srgbClr val="000000"/>
                </a:solidFill>
                <a:effectLst/>
                <a:latin typeface="Roboto" panose="020B0604020202020204" charset="0"/>
                <a:ea typeface="Roboto" panose="020B0604020202020204" charset="0"/>
              </a:rPr>
              <a:t>Streamlit</a:t>
            </a:r>
            <a:r>
              <a:rPr kumimoji="0" lang="en-US" altLang="en-US" sz="1500" b="0" i="0" u="none" strike="noStrike" cap="none" normalizeH="0" baseline="0" dirty="0">
                <a:ln>
                  <a:noFill/>
                </a:ln>
                <a:solidFill>
                  <a:srgbClr val="000000"/>
                </a:solidFill>
                <a:effectLst/>
                <a:latin typeface="Roboto" panose="020B0604020202020204" charset="0"/>
                <a:ea typeface="Roboto" panose="020B0604020202020204" charset="0"/>
              </a:rPr>
              <a:t> app is </a:t>
            </a:r>
            <a:r>
              <a:rPr kumimoji="0" lang="en-US" altLang="en-US" sz="1500" b="0" i="0" u="none" strike="noStrike" cap="none" normalizeH="0" baseline="0" dirty="0">
                <a:ln>
                  <a:noFill/>
                </a:ln>
                <a:solidFill>
                  <a:schemeClr val="tx1"/>
                </a:solidFill>
                <a:effectLst/>
                <a:latin typeface="Roboto" panose="020B0604020202020204" charset="0"/>
                <a:ea typeface="Roboto" panose="020B0604020202020204" charset="0"/>
              </a:rPr>
              <a:t>implemented in only 150 lines of Python</a:t>
            </a:r>
            <a:r>
              <a:rPr kumimoji="0" lang="en-US" altLang="en-US" sz="1500" b="0" i="0" u="none" strike="noStrike" cap="none" normalizeH="0" baseline="0" dirty="0">
                <a:ln>
                  <a:noFill/>
                </a:ln>
                <a:solidFill>
                  <a:srgbClr val="000000"/>
                </a:solidFill>
                <a:effectLst/>
                <a:latin typeface="Roboto" panose="020B0604020202020204" charset="0"/>
                <a:ea typeface="Roboto" panose="020B0604020202020204" charset="0"/>
              </a:rPr>
              <a:t> and demonstrates the wide new range of objects that can be used safely and efficiently in </a:t>
            </a:r>
            <a:r>
              <a:rPr kumimoji="0" lang="en-US" altLang="en-US" sz="1500" b="0" i="0" u="none" strike="noStrike" cap="none" normalizeH="0" baseline="0" dirty="0" err="1">
                <a:ln>
                  <a:noFill/>
                </a:ln>
                <a:solidFill>
                  <a:srgbClr val="000000"/>
                </a:solidFill>
                <a:effectLst/>
                <a:latin typeface="Roboto" panose="020B0604020202020204" charset="0"/>
                <a:ea typeface="Roboto" panose="020B0604020202020204" charset="0"/>
              </a:rPr>
              <a:t>Streamlit</a:t>
            </a:r>
            <a:r>
              <a:rPr kumimoji="0" lang="en-US" altLang="en-US" sz="1500" b="0" i="0" u="none" strike="noStrike" cap="none" normalizeH="0" baseline="0" dirty="0">
                <a:ln>
                  <a:noFill/>
                </a:ln>
                <a:solidFill>
                  <a:srgbClr val="000000"/>
                </a:solidFill>
                <a:effectLst/>
                <a:latin typeface="Roboto" panose="020B0604020202020204" charset="0"/>
                <a:ea typeface="Roboto" panose="020B0604020202020204" charset="0"/>
              </a:rPr>
              <a:t> apps with </a:t>
            </a:r>
            <a:r>
              <a:rPr kumimoji="0" lang="en-US" altLang="en-US" sz="1500" b="0" i="0" u="none" strike="noStrike" cap="none" normalizeH="0" baseline="0" dirty="0" err="1">
                <a:ln>
                  <a:noFill/>
                </a:ln>
                <a:solidFill>
                  <a:schemeClr val="tx1"/>
                </a:solidFill>
                <a:effectLst/>
                <a:latin typeface="Roboto" panose="020B0604020202020204" charset="0"/>
                <a:ea typeface="Roboto" panose="020B0604020202020204" charset="0"/>
              </a:rPr>
              <a:t>hash_func</a:t>
            </a:r>
            <a:r>
              <a:rPr kumimoji="0" lang="en-US" altLang="en-US" sz="1500" b="0" i="0" u="none" strike="noStrike" cap="none" normalizeH="0" baseline="0" dirty="0">
                <a:ln>
                  <a:noFill/>
                </a:ln>
                <a:solidFill>
                  <a:srgbClr val="000000"/>
                </a:solidFill>
                <a:effectLst/>
                <a:latin typeface="Roboto" panose="020B0604020202020204" charset="0"/>
                <a:ea typeface="Roboto" panose="020B0604020202020204" charset="0"/>
              </a:rPr>
              <a:t>.</a:t>
            </a:r>
            <a:r>
              <a:rPr kumimoji="0" lang="en-US" altLang="en-US" sz="1500" b="0" i="0" u="none" strike="noStrike" cap="none" normalizeH="0" baseline="0" dirty="0">
                <a:ln>
                  <a:noFill/>
                </a:ln>
                <a:solidFill>
                  <a:schemeClr val="tx1"/>
                </a:solidFill>
                <a:effectLst/>
                <a:latin typeface="Roboto" panose="020B0604020202020204" charset="0"/>
                <a:ea typeface="Roboto" panose="020B0604020202020204" charset="0"/>
              </a:rPr>
              <a:t> </a:t>
            </a:r>
          </a:p>
          <a:p>
            <a:pPr marL="285750" indent="-285750"/>
            <a:endParaRPr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2"/>
          <p:cNvSpPr txBox="1">
            <a:spLocks noGrp="1"/>
          </p:cNvSpPr>
          <p:nvPr>
            <p:ph type="title"/>
          </p:nvPr>
        </p:nvSpPr>
        <p:spPr>
          <a:xfrm>
            <a:off x="1042988" y="393768"/>
            <a:ext cx="6936594" cy="6920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latin typeface="Roboto" panose="020B0604020202020204" charset="0"/>
                <a:ea typeface="Roboto" panose="020B0604020202020204" charset="0"/>
              </a:rPr>
              <a:t>Description about the Trained ML Model</a:t>
            </a:r>
            <a:endParaRPr dirty="0">
              <a:solidFill>
                <a:schemeClr val="tx1"/>
              </a:solidFill>
              <a:latin typeface="Roboto" panose="020B0604020202020204" charset="0"/>
              <a:ea typeface="Roboto" panose="020B0604020202020204" charset="0"/>
            </a:endParaRPr>
          </a:p>
        </p:txBody>
      </p:sp>
      <p:sp>
        <p:nvSpPr>
          <p:cNvPr id="277" name="Google Shape;277;p42"/>
          <p:cNvSpPr txBox="1">
            <a:spLocks noGrp="1"/>
          </p:cNvSpPr>
          <p:nvPr>
            <p:ph type="body" idx="2"/>
          </p:nvPr>
        </p:nvSpPr>
        <p:spPr>
          <a:xfrm>
            <a:off x="1042988" y="1293019"/>
            <a:ext cx="7790037" cy="3319405"/>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00000"/>
                </a:solidFill>
                <a:effectLst/>
                <a:latin typeface="Roboto" panose="020B0604020202020204" charset="0"/>
                <a:ea typeface="Roboto" panose="020B0604020202020204" charset="0"/>
              </a:rPr>
              <a:t>Model Bias</a:t>
            </a:r>
          </a:p>
          <a:p>
            <a:pPr marL="285750" indent="-285750" defTabSz="914400" eaLnBrk="0" fontAlgn="base" hangingPunct="0">
              <a:spcBef>
                <a:spcPct val="0"/>
              </a:spcBef>
              <a:spcAft>
                <a:spcPct val="0"/>
              </a:spcAft>
              <a:buClrTx/>
              <a:buSzTx/>
            </a:pPr>
            <a:r>
              <a:rPr kumimoji="0" lang="en-US" altLang="en-US" sz="1500" b="0" i="0" u="none" strike="noStrike" cap="none" normalizeH="0" baseline="0" dirty="0">
                <a:ln>
                  <a:noFill/>
                </a:ln>
                <a:solidFill>
                  <a:srgbClr val="000000"/>
                </a:solidFill>
                <a:effectLst/>
                <a:latin typeface="Roboto" panose="020B0604020202020204" charset="0"/>
                <a:ea typeface="Roboto" panose="020B0604020202020204" charset="0"/>
              </a:rPr>
              <a:t>Playing with the sliders, you </a:t>
            </a:r>
            <a:r>
              <a:rPr kumimoji="0" lang="en-US" altLang="en-US" sz="1500" b="0" i="1" u="none" strike="noStrike" cap="none" normalizeH="0" baseline="0" dirty="0">
                <a:ln>
                  <a:noFill/>
                </a:ln>
                <a:solidFill>
                  <a:srgbClr val="000000"/>
                </a:solidFill>
                <a:effectLst/>
                <a:latin typeface="Roboto" panose="020B0604020202020204" charset="0"/>
                <a:ea typeface="Roboto" panose="020B0604020202020204" charset="0"/>
              </a:rPr>
              <a:t>will</a:t>
            </a:r>
            <a:r>
              <a:rPr kumimoji="0" lang="en-US" altLang="en-US" sz="1500" b="0" i="0" u="none" strike="noStrike" cap="none" normalizeH="0" baseline="0" dirty="0">
                <a:ln>
                  <a:noFill/>
                </a:ln>
                <a:solidFill>
                  <a:srgbClr val="000000"/>
                </a:solidFill>
                <a:effectLst/>
                <a:latin typeface="Roboto" panose="020B0604020202020204" charset="0"/>
                <a:ea typeface="Roboto" panose="020B0604020202020204" charset="0"/>
              </a:rPr>
              <a:t> find biases that exist in this model. For example, moving the Smiling slider can turn a face from masculine to feminine or from lighter skin to darker. Apps like these that allow you to visually inspect model inputs help you find these biases so you can address them in your model </a:t>
            </a:r>
            <a:r>
              <a:rPr kumimoji="0" lang="en-US" altLang="en-US" sz="1500" b="0" i="1" u="none" strike="noStrike" cap="none" normalizeH="0" baseline="0" dirty="0">
                <a:ln>
                  <a:noFill/>
                </a:ln>
                <a:solidFill>
                  <a:srgbClr val="000000"/>
                </a:solidFill>
                <a:effectLst/>
                <a:latin typeface="Roboto" panose="020B0604020202020204" charset="0"/>
                <a:ea typeface="Roboto" panose="020B0604020202020204" charset="0"/>
              </a:rPr>
              <a:t>before</a:t>
            </a:r>
            <a:r>
              <a:rPr kumimoji="0" lang="en-US" altLang="en-US" sz="1500" b="0" i="0" u="none" strike="noStrike" cap="none" normalizeH="0" baseline="0" dirty="0">
                <a:ln>
                  <a:noFill/>
                </a:ln>
                <a:solidFill>
                  <a:srgbClr val="000000"/>
                </a:solidFill>
                <a:effectLst/>
                <a:latin typeface="Roboto" panose="020B0604020202020204" charset="0"/>
                <a:ea typeface="Roboto" panose="020B0604020202020204" charset="0"/>
              </a:rPr>
              <a:t> it's put into production.</a:t>
            </a:r>
            <a:endParaRPr kumimoji="0" lang="en-US" altLang="en-US" sz="1500" b="0" i="0" u="none" strike="noStrike" cap="none" normalizeH="0" baseline="0" dirty="0">
              <a:ln>
                <a:noFill/>
              </a:ln>
              <a:solidFill>
                <a:schemeClr val="tx1"/>
              </a:solidFill>
              <a:effectLst/>
              <a:latin typeface="Roboto" panose="020B0604020202020204" charset="0"/>
              <a:ea typeface="Roboto" panose="020B0604020202020204" charset="0"/>
            </a:endParaRPr>
          </a:p>
          <a:p>
            <a:pPr marL="285750" indent="-285750"/>
            <a:endParaRPr kumimoji="0" lang="en-US" altLang="en-US" sz="1500" b="0" i="0" u="none" strike="noStrike" cap="none" normalizeH="0" baseline="0" dirty="0">
              <a:ln>
                <a:noFill/>
              </a:ln>
              <a:solidFill>
                <a:schemeClr val="tx1"/>
              </a:solidFill>
              <a:effectLst/>
              <a:latin typeface="Roboto" panose="020B0604020202020204" charset="0"/>
              <a:ea typeface="Roboto" panose="020B0604020202020204" charset="0"/>
            </a:endParaRPr>
          </a:p>
          <a:p>
            <a:pPr marL="0" indent="0">
              <a:buNone/>
            </a:pPr>
            <a:r>
              <a:rPr lang="en-US" sz="1500" b="1" i="0" dirty="0">
                <a:solidFill>
                  <a:srgbClr val="000000"/>
                </a:solidFill>
                <a:effectLst/>
                <a:latin typeface="Roboto" panose="020B0604020202020204" charset="0"/>
                <a:ea typeface="Roboto" panose="020B0604020202020204" charset="0"/>
              </a:rPr>
              <a:t>How to run this demo</a:t>
            </a:r>
          </a:p>
          <a:p>
            <a:pPr marL="0" indent="0">
              <a:buNone/>
            </a:pPr>
            <a:endParaRPr kumimoji="0" lang="en-US" altLang="en-US" sz="1500" b="0" i="0" u="none" strike="noStrike" cap="none" normalizeH="0" baseline="0" dirty="0">
              <a:ln>
                <a:noFill/>
              </a:ln>
              <a:solidFill>
                <a:schemeClr val="tx1"/>
              </a:solidFill>
              <a:effectLst/>
              <a:latin typeface="Roboto" panose="020B0604020202020204" charset="0"/>
              <a:ea typeface="Roboto" panose="020B0604020202020204" charset="0"/>
            </a:endParaRPr>
          </a:p>
          <a:p>
            <a:r>
              <a:rPr lang="en-US" sz="1500" b="0" dirty="0">
                <a:solidFill>
                  <a:srgbClr val="000000"/>
                </a:solidFill>
                <a:effectLst/>
                <a:latin typeface="Roboto" panose="020B0604020202020204" charset="0"/>
                <a:ea typeface="Roboto" panose="020B0604020202020204" charset="0"/>
              </a:rPr>
              <a:t>cd demo-face-</a:t>
            </a:r>
            <a:r>
              <a:rPr lang="en-US" sz="1500" b="0" dirty="0" err="1">
                <a:solidFill>
                  <a:srgbClr val="000000"/>
                </a:solidFill>
                <a:effectLst/>
                <a:latin typeface="Roboto" panose="020B0604020202020204" charset="0"/>
                <a:ea typeface="Roboto" panose="020B0604020202020204" charset="0"/>
              </a:rPr>
              <a:t>gan</a:t>
            </a:r>
            <a:endParaRPr lang="en-US" sz="1500" b="0" dirty="0">
              <a:solidFill>
                <a:srgbClr val="000000"/>
              </a:solidFill>
              <a:effectLst/>
              <a:latin typeface="Roboto" panose="020B0604020202020204" charset="0"/>
              <a:ea typeface="Roboto" panose="020B0604020202020204" charset="0"/>
            </a:endParaRPr>
          </a:p>
          <a:p>
            <a:r>
              <a:rPr lang="en-US" sz="1500" b="0" dirty="0">
                <a:solidFill>
                  <a:srgbClr val="000000"/>
                </a:solidFill>
                <a:effectLst/>
                <a:latin typeface="Roboto" panose="020B0604020202020204" charset="0"/>
                <a:ea typeface="Roboto" panose="020B0604020202020204" charset="0"/>
              </a:rPr>
              <a:t>pip install -r requirements.txt</a:t>
            </a:r>
          </a:p>
          <a:p>
            <a:r>
              <a:rPr lang="en-US" sz="1500" b="0" dirty="0" err="1">
                <a:solidFill>
                  <a:srgbClr val="000000"/>
                </a:solidFill>
                <a:effectLst/>
                <a:latin typeface="Roboto" panose="020B0604020202020204" charset="0"/>
                <a:ea typeface="Roboto" panose="020B0604020202020204" charset="0"/>
              </a:rPr>
              <a:t>streamlit</a:t>
            </a:r>
            <a:r>
              <a:rPr lang="en-US" sz="1500" b="0" dirty="0">
                <a:solidFill>
                  <a:srgbClr val="000000"/>
                </a:solidFill>
                <a:effectLst/>
                <a:latin typeface="Roboto" panose="020B0604020202020204" charset="0"/>
                <a:ea typeface="Roboto" panose="020B0604020202020204" charset="0"/>
              </a:rPr>
              <a:t> run streamlit_app.py</a:t>
            </a:r>
          </a:p>
          <a:p>
            <a:pPr marL="285750" indent="-285750"/>
            <a:endParaRPr lang="en-US" dirty="0">
              <a:latin typeface="Roboto" panose="020B0604020202020204" charset="0"/>
              <a:ea typeface="Roboto" panose="020B0604020202020204" charset="0"/>
            </a:endParaRPr>
          </a:p>
          <a:p>
            <a:pPr marL="285750" indent="-285750"/>
            <a:endParaRPr lang="en-US" dirty="0">
              <a:latin typeface="Roboto" panose="020B0604020202020204" charset="0"/>
              <a:ea typeface="Roboto" panose="020B0604020202020204" charset="0"/>
            </a:endParaRPr>
          </a:p>
          <a:p>
            <a:pPr marL="285750" indent="-285750"/>
            <a:endParaRPr lang="en-US" dirty="0">
              <a:latin typeface="Roboto" panose="020B0604020202020204" charset="0"/>
              <a:ea typeface="Roboto" panose="020B0604020202020204" charset="0"/>
            </a:endParaRPr>
          </a:p>
          <a:p>
            <a:pPr marL="285750" indent="-285750"/>
            <a:endParaRPr lang="en-US" dirty="0">
              <a:latin typeface="Roboto" panose="020B0604020202020204" charset="0"/>
              <a:ea typeface="Roboto" panose="020B0604020202020204" charset="0"/>
            </a:endParaRPr>
          </a:p>
        </p:txBody>
      </p:sp>
    </p:spTree>
    <p:extLst>
      <p:ext uri="{BB962C8B-B14F-4D97-AF65-F5344CB8AC3E}">
        <p14:creationId xmlns:p14="http://schemas.microsoft.com/office/powerpoint/2010/main" val="5160622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2"/>
          <p:cNvSpPr txBox="1">
            <a:spLocks noGrp="1"/>
          </p:cNvSpPr>
          <p:nvPr>
            <p:ph type="title"/>
          </p:nvPr>
        </p:nvSpPr>
        <p:spPr>
          <a:xfrm>
            <a:off x="1339453" y="400392"/>
            <a:ext cx="7483078" cy="887889"/>
          </a:xfrm>
          <a:prstGeom prst="rect">
            <a:avLst/>
          </a:prstGeom>
        </p:spPr>
        <p:txBody>
          <a:bodyPr spcFirstLastPara="1" wrap="square" lIns="91425" tIns="91425" rIns="91425" bIns="91425" anchor="t" anchorCtr="0">
            <a:noAutofit/>
          </a:bodyPr>
          <a:lstStyle/>
          <a:p>
            <a:pPr algn="l"/>
            <a:r>
              <a:rPr lang="en-US" sz="2600" b="1" i="0" dirty="0" err="1">
                <a:solidFill>
                  <a:srgbClr val="24292E"/>
                </a:solidFill>
                <a:effectLst/>
                <a:latin typeface="Roboto" panose="020B0604020202020204" charset="0"/>
                <a:ea typeface="Roboto" panose="020B0604020202020204" charset="0"/>
              </a:rPr>
              <a:t>Streamlit</a:t>
            </a:r>
            <a:r>
              <a:rPr lang="en-US" sz="2600" b="1" i="0" dirty="0">
                <a:solidFill>
                  <a:srgbClr val="24292E"/>
                </a:solidFill>
                <a:effectLst/>
                <a:latin typeface="Roboto" panose="020B0604020202020204" charset="0"/>
                <a:ea typeface="Roboto" panose="020B0604020202020204" charset="0"/>
              </a:rPr>
              <a:t> Demo: The Controllable GAN Face Generator</a:t>
            </a:r>
          </a:p>
        </p:txBody>
      </p:sp>
      <p:sp>
        <p:nvSpPr>
          <p:cNvPr id="277" name="Google Shape;277;p42"/>
          <p:cNvSpPr txBox="1">
            <a:spLocks noGrp="1"/>
          </p:cNvSpPr>
          <p:nvPr>
            <p:ph type="body" idx="2"/>
          </p:nvPr>
        </p:nvSpPr>
        <p:spPr>
          <a:xfrm>
            <a:off x="1042988" y="1293019"/>
            <a:ext cx="6579393" cy="3319405"/>
          </a:xfrm>
          <a:prstGeom prst="rect">
            <a:avLst/>
          </a:prstGeom>
        </p:spPr>
        <p:txBody>
          <a:bodyPr spcFirstLastPara="1" wrap="square" lIns="91425" tIns="91425" rIns="91425" bIns="91425" anchor="t" anchorCtr="0">
            <a:noAutofit/>
          </a:bodyPr>
          <a:lstStyle/>
          <a:p>
            <a:pPr marL="285750" indent="-285750"/>
            <a:endParaRPr kumimoji="0" lang="en-US" altLang="en-US" sz="1400" b="0" i="0" u="none" strike="noStrike" cap="none" normalizeH="0" baseline="0" dirty="0">
              <a:ln>
                <a:noFill/>
              </a:ln>
              <a:solidFill>
                <a:schemeClr val="tx1"/>
              </a:solidFill>
              <a:effectLst/>
              <a:latin typeface="Roboto" panose="020B0604020202020204" charset="0"/>
              <a:ea typeface="Roboto" panose="020B0604020202020204" charset="0"/>
            </a:endParaRPr>
          </a:p>
          <a:p>
            <a:pPr marL="285750" indent="-285750"/>
            <a:endParaRPr lang="en-US" dirty="0">
              <a:latin typeface="Roboto" panose="020B0604020202020204" charset="0"/>
              <a:ea typeface="Roboto" panose="020B0604020202020204" charset="0"/>
            </a:endParaRPr>
          </a:p>
          <a:p>
            <a:pPr marL="285750" indent="-285750"/>
            <a:endParaRPr lang="en-US" dirty="0">
              <a:latin typeface="Roboto" panose="020B0604020202020204" charset="0"/>
              <a:ea typeface="Roboto" panose="020B0604020202020204" charset="0"/>
            </a:endParaRPr>
          </a:p>
          <a:p>
            <a:pPr marL="285750" indent="-285750"/>
            <a:endParaRPr lang="en-US" dirty="0">
              <a:latin typeface="Roboto" panose="020B0604020202020204" charset="0"/>
              <a:ea typeface="Roboto" panose="020B0604020202020204" charset="0"/>
            </a:endParaRPr>
          </a:p>
          <a:p>
            <a:pPr marL="285750" indent="-285750"/>
            <a:endParaRPr lang="en-US" dirty="0">
              <a:latin typeface="Roboto" panose="020B0604020202020204" charset="0"/>
              <a:ea typeface="Roboto" panose="020B0604020202020204" charset="0"/>
            </a:endParaRPr>
          </a:p>
        </p:txBody>
      </p:sp>
      <p:pic>
        <p:nvPicPr>
          <p:cNvPr id="3" name="Picture 2" descr="A person smiling for the camera&#10;&#10;Description automatically generated with medium confidence">
            <a:extLst>
              <a:ext uri="{FF2B5EF4-FFF2-40B4-BE49-F238E27FC236}">
                <a16:creationId xmlns:a16="http://schemas.microsoft.com/office/drawing/2014/main" id="{1F2EF0F5-E839-4922-A1F8-174A7ED332AD}"/>
              </a:ext>
            </a:extLst>
          </p:cNvPr>
          <p:cNvPicPr>
            <a:picLocks noChangeAspect="1"/>
          </p:cNvPicPr>
          <p:nvPr/>
        </p:nvPicPr>
        <p:blipFill>
          <a:blip r:embed="rId3"/>
          <a:stretch>
            <a:fillRect/>
          </a:stretch>
        </p:blipFill>
        <p:spPr>
          <a:xfrm>
            <a:off x="1664494" y="1503638"/>
            <a:ext cx="5600700" cy="2893429"/>
          </a:xfrm>
          <a:prstGeom prst="rect">
            <a:avLst/>
          </a:prstGeom>
        </p:spPr>
      </p:pic>
      <p:sp>
        <p:nvSpPr>
          <p:cNvPr id="4" name="TextBox 3">
            <a:extLst>
              <a:ext uri="{FF2B5EF4-FFF2-40B4-BE49-F238E27FC236}">
                <a16:creationId xmlns:a16="http://schemas.microsoft.com/office/drawing/2014/main" id="{546305DB-BEEF-4C43-82FD-9A3932DDF27A}"/>
              </a:ext>
            </a:extLst>
          </p:cNvPr>
          <p:cNvSpPr txBox="1"/>
          <p:nvPr/>
        </p:nvSpPr>
        <p:spPr>
          <a:xfrm>
            <a:off x="1585913" y="4094439"/>
            <a:ext cx="437911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7282130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2"/>
          <p:cNvSpPr txBox="1">
            <a:spLocks noGrp="1"/>
          </p:cNvSpPr>
          <p:nvPr>
            <p:ph type="title"/>
          </p:nvPr>
        </p:nvSpPr>
        <p:spPr>
          <a:xfrm>
            <a:off x="1471600" y="443775"/>
            <a:ext cx="3336144" cy="6920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latin typeface="Roboto" panose="020B0604020202020204" charset="0"/>
                <a:ea typeface="Roboto" panose="020B0604020202020204" charset="0"/>
              </a:rPr>
              <a:t>Conclusion</a:t>
            </a:r>
            <a:endParaRPr dirty="0">
              <a:solidFill>
                <a:schemeClr val="tx1"/>
              </a:solidFill>
              <a:latin typeface="Roboto" panose="020B0604020202020204" charset="0"/>
              <a:ea typeface="Roboto" panose="020B0604020202020204" charset="0"/>
            </a:endParaRPr>
          </a:p>
        </p:txBody>
      </p:sp>
      <p:sp>
        <p:nvSpPr>
          <p:cNvPr id="277" name="Google Shape;277;p42"/>
          <p:cNvSpPr txBox="1">
            <a:spLocks noGrp="1"/>
          </p:cNvSpPr>
          <p:nvPr>
            <p:ph type="body" idx="2"/>
          </p:nvPr>
        </p:nvSpPr>
        <p:spPr>
          <a:xfrm>
            <a:off x="1471600" y="1193006"/>
            <a:ext cx="7454281" cy="3119381"/>
          </a:xfrm>
          <a:prstGeom prst="rect">
            <a:avLst/>
          </a:prstGeom>
        </p:spPr>
        <p:txBody>
          <a:bodyPr spcFirstLastPara="1" wrap="square" lIns="91425" tIns="91425" rIns="91425" bIns="91425" anchor="t" anchorCtr="0">
            <a:noAutofit/>
          </a:bodyPr>
          <a:lstStyle/>
          <a:p>
            <a:pPr marL="285750" indent="-285750"/>
            <a:r>
              <a:rPr lang="en" sz="1500" dirty="0">
                <a:latin typeface="Roboto" panose="020B0604020202020204" charset="0"/>
                <a:ea typeface="Roboto" panose="020B0604020202020204" charset="0"/>
              </a:rPr>
              <a:t>Both the algorithms implemented by me worked effectively generating the desired output </a:t>
            </a:r>
            <a:endParaRPr sz="1500" dirty="0">
              <a:latin typeface="Roboto" panose="020B0604020202020204" charset="0"/>
              <a:ea typeface="Roboto" panose="020B0604020202020204" charset="0"/>
            </a:endParaRPr>
          </a:p>
          <a:p>
            <a:pPr marL="285750" indent="-285750">
              <a:spcBef>
                <a:spcPts val="1600"/>
              </a:spcBef>
            </a:pPr>
            <a:r>
              <a:rPr lang="en" sz="1500" dirty="0">
                <a:latin typeface="Roboto" panose="020B0604020202020204" charset="0"/>
                <a:ea typeface="Roboto" panose="020B0604020202020204" charset="0"/>
              </a:rPr>
              <a:t>The CNN could be improved by maybe using a pre-trained model or introducing other methods of regularization to ensure it doesn’t overfit the training data</a:t>
            </a:r>
          </a:p>
          <a:p>
            <a:pPr marL="285750" indent="-285750">
              <a:spcBef>
                <a:spcPts val="1600"/>
              </a:spcBef>
            </a:pPr>
            <a:r>
              <a:rPr lang="en-US" sz="1500" dirty="0">
                <a:latin typeface="Roboto" panose="020B0604020202020204" charset="0"/>
                <a:ea typeface="Roboto" panose="020B0604020202020204" charset="0"/>
              </a:rPr>
              <a:t>The </a:t>
            </a:r>
            <a:r>
              <a:rPr lang="en" sz="1500" dirty="0">
                <a:latin typeface="Roboto" panose="020B0604020202020204" charset="0"/>
                <a:ea typeface="Roboto" panose="020B0604020202020204" charset="0"/>
              </a:rPr>
              <a:t>GAN’s can be improved further by maybe increasing the number of epochs, time constraints had us reduce the epochs to just 4</a:t>
            </a:r>
            <a:endParaRPr sz="1500" dirty="0">
              <a:latin typeface="Roboto" panose="020B0604020202020204" charset="0"/>
              <a:ea typeface="Roboto" panose="020B0604020202020204" charset="0"/>
            </a:endParaRPr>
          </a:p>
          <a:p>
            <a:pPr marL="285750" indent="-285750">
              <a:spcBef>
                <a:spcPts val="1600"/>
              </a:spcBef>
              <a:spcAft>
                <a:spcPts val="1600"/>
              </a:spcAft>
            </a:pPr>
            <a:r>
              <a:rPr lang="en" sz="1500" dirty="0">
                <a:latin typeface="Roboto" panose="020B0604020202020204" charset="0"/>
                <a:ea typeface="Roboto" panose="020B0604020202020204" charset="0"/>
              </a:rPr>
              <a:t>Additional Deployment of Fake Face Generative Embedded Machine Learning Model with Streamlit based A</a:t>
            </a:r>
            <a:r>
              <a:rPr lang="en-US" sz="1500" dirty="0">
                <a:latin typeface="Roboto" panose="020B0604020202020204" charset="0"/>
                <a:ea typeface="Roboto" panose="020B0604020202020204" charset="0"/>
              </a:rPr>
              <a:t>p</a:t>
            </a:r>
            <a:r>
              <a:rPr lang="en" sz="1500" dirty="0">
                <a:latin typeface="Roboto" panose="020B0604020202020204" charset="0"/>
                <a:ea typeface="Roboto" panose="020B0604020202020204" charset="0"/>
              </a:rPr>
              <a:t>p makes it quite interactive and real-time in utilizing the Pre-trained ML model from Nvidia for new face creation in no time</a:t>
            </a:r>
          </a:p>
        </p:txBody>
      </p:sp>
    </p:spTree>
    <p:extLst>
      <p:ext uri="{BB962C8B-B14F-4D97-AF65-F5344CB8AC3E}">
        <p14:creationId xmlns:p14="http://schemas.microsoft.com/office/powerpoint/2010/main" val="26189091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281"/>
        <p:cNvGrpSpPr/>
        <p:nvPr/>
      </p:nvGrpSpPr>
      <p:grpSpPr>
        <a:xfrm>
          <a:off x="0" y="0"/>
          <a:ext cx="0" cy="0"/>
          <a:chOff x="0" y="0"/>
          <a:chExt cx="0" cy="0"/>
        </a:xfrm>
      </p:grpSpPr>
      <p:sp>
        <p:nvSpPr>
          <p:cNvPr id="282" name="Google Shape;282;p43"/>
          <p:cNvSpPr txBox="1">
            <a:spLocks noGrp="1"/>
          </p:cNvSpPr>
          <p:nvPr>
            <p:ph type="ctrTitle"/>
          </p:nvPr>
        </p:nvSpPr>
        <p:spPr>
          <a:xfrm>
            <a:off x="906133" y="860848"/>
            <a:ext cx="4638254" cy="700087"/>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000" dirty="0">
                <a:latin typeface="Roboto" panose="020B0604020202020204" charset="0"/>
                <a:ea typeface="Roboto" panose="020B0604020202020204" charset="0"/>
              </a:rPr>
              <a:t>Thank You for your time!</a:t>
            </a:r>
          </a:p>
        </p:txBody>
      </p:sp>
      <p:sp>
        <p:nvSpPr>
          <p:cNvPr id="2" name="Subtitle 1">
            <a:extLst>
              <a:ext uri="{FF2B5EF4-FFF2-40B4-BE49-F238E27FC236}">
                <a16:creationId xmlns:a16="http://schemas.microsoft.com/office/drawing/2014/main" id="{76D8E3A6-9577-4DF2-A4D4-56310D99ACD1}"/>
              </a:ext>
            </a:extLst>
          </p:cNvPr>
          <p:cNvSpPr>
            <a:spLocks noGrp="1"/>
          </p:cNvSpPr>
          <p:nvPr>
            <p:ph type="subTitle" idx="1"/>
          </p:nvPr>
        </p:nvSpPr>
        <p:spPr>
          <a:xfrm>
            <a:off x="1471614" y="2144568"/>
            <a:ext cx="3953066" cy="854363"/>
          </a:xfrm>
        </p:spPr>
        <p:txBody>
          <a:bodyPr>
            <a:normAutofit/>
          </a:bodyPr>
          <a:lstStyle/>
          <a:p>
            <a:r>
              <a:rPr lang="en-US" sz="1500" dirty="0">
                <a:latin typeface="Roboto" panose="020B0604020202020204" charset="0"/>
                <a:ea typeface="Roboto" panose="020B0604020202020204" charset="0"/>
              </a:rPr>
              <a:t>Happy to answer any questions if you have in regards to my project and demo</a:t>
            </a:r>
          </a:p>
        </p:txBody>
      </p:sp>
      <p:sp>
        <p:nvSpPr>
          <p:cNvPr id="284" name="Rounded Rectangle 4">
            <a:extLst>
              <a:ext uri="{FF2B5EF4-FFF2-40B4-BE49-F238E27FC236}">
                <a16:creationId xmlns:a16="http://schemas.microsoft.com/office/drawing/2014/main" id="{260615AE-7DBC-4FF7-9107-9FE957695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4708" y="486698"/>
            <a:ext cx="2986564" cy="3923973"/>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5" name="Graphic 93" descr="Handshake">
            <a:extLst>
              <a:ext uri="{FF2B5EF4-FFF2-40B4-BE49-F238E27FC236}">
                <a16:creationId xmlns:a16="http://schemas.microsoft.com/office/drawing/2014/main" id="{AD69AAC6-0FAE-43EF-BE7A-F2BDD8F4B2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5350" y="1210892"/>
            <a:ext cx="2505893" cy="25058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285"/>
                                        </p:tgtEl>
                                        <p:attrNameLst>
                                          <p:attrName>style.visibility</p:attrName>
                                        </p:attrNameLst>
                                      </p:cBhvr>
                                      <p:to>
                                        <p:strVal val="visible"/>
                                      </p:to>
                                    </p:set>
                                    <p:animEffect transition="in" filter="fade">
                                      <p:cBhvr>
                                        <p:cTn id="7" dur="700"/>
                                        <p:tgtEl>
                                          <p:spTgt spid="285"/>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82"/>
                                        </p:tgtEl>
                                        <p:attrNameLst>
                                          <p:attrName>style.visibility</p:attrName>
                                        </p:attrNameLst>
                                      </p:cBhvr>
                                      <p:to>
                                        <p:strVal val="visible"/>
                                      </p:to>
                                    </p:set>
                                    <p:animEffect transition="in" filter="fade">
                                      <p:cBhvr>
                                        <p:cTn id="10" dur="4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panose="020B0604020202020204" charset="0"/>
                <a:ea typeface="Roboto" panose="020B0604020202020204" charset="0"/>
              </a:rPr>
              <a:t>Problem Statement</a:t>
            </a:r>
            <a:endParaRPr dirty="0">
              <a:latin typeface="Roboto" panose="020B0604020202020204" charset="0"/>
              <a:ea typeface="Roboto" panose="020B0604020202020204" charset="0"/>
            </a:endParaRPr>
          </a:p>
        </p:txBody>
      </p:sp>
      <p:sp>
        <p:nvSpPr>
          <p:cNvPr id="89" name="Google Shape;89;p16"/>
          <p:cNvSpPr txBox="1"/>
          <p:nvPr/>
        </p:nvSpPr>
        <p:spPr>
          <a:xfrm>
            <a:off x="927351" y="1357701"/>
            <a:ext cx="7885800" cy="2611200"/>
          </a:xfrm>
          <a:prstGeom prst="rect">
            <a:avLst/>
          </a:prstGeom>
          <a:noFill/>
          <a:ln>
            <a:noFill/>
          </a:ln>
        </p:spPr>
        <p:txBody>
          <a:bodyPr spcFirstLastPara="1" wrap="square" lIns="91425" tIns="91425" rIns="91425" bIns="91425" anchor="t" anchorCtr="0">
            <a:noAutofit/>
          </a:bodyPr>
          <a:lstStyle/>
          <a:p>
            <a:pPr marL="133350" lvl="0" algn="l" rtl="0">
              <a:lnSpc>
                <a:spcPct val="150000"/>
              </a:lnSpc>
              <a:spcBef>
                <a:spcPts val="0"/>
              </a:spcBef>
              <a:spcAft>
                <a:spcPts val="0"/>
              </a:spcAft>
              <a:buSzPts val="1500"/>
            </a:pPr>
            <a:r>
              <a:rPr lang="en-US" sz="1500" dirty="0">
                <a:latin typeface="Roboto"/>
                <a:ea typeface="Roboto"/>
                <a:cs typeface="Roboto"/>
                <a:sym typeface="Roboto"/>
              </a:rPr>
              <a:t>1) To construct CNN’s to Differentiate features among images:</a:t>
            </a:r>
          </a:p>
          <a:p>
            <a:pPr marL="800100" lvl="0" indent="-342900" algn="l" rtl="0">
              <a:lnSpc>
                <a:spcPct val="150000"/>
              </a:lnSpc>
              <a:spcBef>
                <a:spcPts val="0"/>
              </a:spcBef>
              <a:spcAft>
                <a:spcPts val="0"/>
              </a:spcAft>
              <a:buAutoNum type="alphaLcParenR"/>
            </a:pPr>
            <a:r>
              <a:rPr lang="en-US" sz="1500" dirty="0">
                <a:latin typeface="Roboto"/>
                <a:ea typeface="Roboto"/>
                <a:cs typeface="Roboto"/>
                <a:sym typeface="Roboto"/>
              </a:rPr>
              <a:t>Creating a model that can predict the gender of the person in the image between       male and female</a:t>
            </a:r>
          </a:p>
          <a:p>
            <a:pPr marL="800100" lvl="0" indent="-342900" algn="l" rtl="0">
              <a:lnSpc>
                <a:spcPct val="150000"/>
              </a:lnSpc>
              <a:spcBef>
                <a:spcPts val="0"/>
              </a:spcBef>
              <a:spcAft>
                <a:spcPts val="0"/>
              </a:spcAft>
              <a:buAutoNum type="alphaLcParenR"/>
            </a:pPr>
            <a:r>
              <a:rPr lang="en-US" sz="1500" dirty="0">
                <a:latin typeface="Roboto"/>
                <a:ea typeface="Roboto"/>
                <a:cs typeface="Roboto"/>
                <a:sym typeface="Roboto"/>
              </a:rPr>
              <a:t>b) A model that can predict the hair color of the person in the image</a:t>
            </a:r>
          </a:p>
          <a:p>
            <a:pPr marL="133350" lvl="0" algn="l" rtl="0">
              <a:lnSpc>
                <a:spcPct val="150000"/>
              </a:lnSpc>
              <a:spcBef>
                <a:spcPts val="0"/>
              </a:spcBef>
              <a:spcAft>
                <a:spcPts val="0"/>
              </a:spcAft>
              <a:buSzPts val="1500"/>
            </a:pPr>
            <a:r>
              <a:rPr lang="en-US" sz="1500" dirty="0">
                <a:latin typeface="Roboto"/>
                <a:ea typeface="Roboto"/>
                <a:cs typeface="Roboto"/>
                <a:sym typeface="Roboto"/>
              </a:rPr>
              <a:t>2) Creating a GAN architecture to generate new faces using image data</a:t>
            </a:r>
          </a:p>
          <a:p>
            <a:pPr marL="133350" lvl="0" algn="l" rtl="0">
              <a:lnSpc>
                <a:spcPct val="150000"/>
              </a:lnSpc>
              <a:spcBef>
                <a:spcPts val="0"/>
              </a:spcBef>
              <a:spcAft>
                <a:spcPts val="0"/>
              </a:spcAft>
              <a:buSzPts val="1500"/>
            </a:pPr>
            <a:r>
              <a:rPr lang="en-US" sz="1500" dirty="0">
                <a:latin typeface="Roboto"/>
                <a:ea typeface="Roboto"/>
                <a:cs typeface="Roboto"/>
                <a:sym typeface="Roboto"/>
              </a:rPr>
              <a:t>3) Deploying the Fake Face Generation Web Application on  </a:t>
            </a:r>
            <a:r>
              <a:rPr lang="en-US" sz="1500" dirty="0" err="1">
                <a:latin typeface="Roboto"/>
                <a:ea typeface="Roboto"/>
                <a:cs typeface="Roboto"/>
                <a:sym typeface="Roboto"/>
              </a:rPr>
              <a:t>Streamlit</a:t>
            </a:r>
            <a:endParaRPr lang="en-US" sz="1500" dirty="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
        <p:nvSpPr>
          <p:cNvPr id="95" name="Google Shape;95;p17"/>
          <p:cNvSpPr txBox="1">
            <a:spLocks noGrp="1"/>
          </p:cNvSpPr>
          <p:nvPr>
            <p:ph type="body" idx="1"/>
          </p:nvPr>
        </p:nvSpPr>
        <p:spPr>
          <a:xfrm>
            <a:off x="3655000" y="265034"/>
            <a:ext cx="2288600" cy="74079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dirty="0">
                <a:solidFill>
                  <a:schemeClr val="tx1"/>
                </a:solidFill>
                <a:latin typeface="Roboto" panose="020B0604020202020204" charset="0"/>
                <a:ea typeface="Roboto" panose="020B0604020202020204" charset="0"/>
              </a:rPr>
              <a:t>Approach</a:t>
            </a:r>
            <a:endParaRPr sz="3000" b="1" dirty="0">
              <a:solidFill>
                <a:schemeClr val="tx1"/>
              </a:solidFill>
              <a:latin typeface="Roboto" panose="020B0604020202020204" charset="0"/>
              <a:ea typeface="Roboto" panose="020B0604020202020204" charset="0"/>
            </a:endParaRPr>
          </a:p>
        </p:txBody>
      </p:sp>
      <p:sp>
        <p:nvSpPr>
          <p:cNvPr id="96" name="Google Shape;96;p17"/>
          <p:cNvSpPr txBox="1"/>
          <p:nvPr/>
        </p:nvSpPr>
        <p:spPr>
          <a:xfrm>
            <a:off x="1525310" y="1586642"/>
            <a:ext cx="7618690" cy="2170972"/>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rabicPeriod"/>
            </a:pPr>
            <a:r>
              <a:rPr lang="en" sz="1500" dirty="0">
                <a:latin typeface="Roboto"/>
                <a:ea typeface="Roboto"/>
                <a:cs typeface="Roboto"/>
                <a:sym typeface="Roboto"/>
              </a:rPr>
              <a:t>I will be using Pytorch’s torchvision with a gpu backend and CUDA </a:t>
            </a:r>
          </a:p>
          <a:p>
            <a:pPr marL="342900" lvl="0" indent="-342900" algn="l" rtl="0">
              <a:spcBef>
                <a:spcPts val="0"/>
              </a:spcBef>
              <a:spcAft>
                <a:spcPts val="0"/>
              </a:spcAft>
              <a:buFont typeface="+mj-lt"/>
              <a:buAutoNum type="arabicPeriod"/>
            </a:pPr>
            <a:endParaRPr lang="en" sz="1500" dirty="0">
              <a:latin typeface="Roboto"/>
              <a:ea typeface="Roboto"/>
              <a:cs typeface="Roboto"/>
              <a:sym typeface="Roboto"/>
            </a:endParaRPr>
          </a:p>
          <a:p>
            <a:pPr marL="342900" lvl="0" indent="-342900" algn="l" rtl="0">
              <a:spcBef>
                <a:spcPts val="0"/>
              </a:spcBef>
              <a:spcAft>
                <a:spcPts val="0"/>
              </a:spcAft>
              <a:buFont typeface="+mj-lt"/>
              <a:buAutoNum type="arabicPeriod"/>
            </a:pPr>
            <a:r>
              <a:rPr lang="en" sz="1500" dirty="0">
                <a:latin typeface="Roboto"/>
                <a:ea typeface="Roboto"/>
                <a:cs typeface="Roboto"/>
                <a:sym typeface="Roboto"/>
              </a:rPr>
              <a:t>Pytorch is our framework of choice as it has easy data parallelism and is used more widely. </a:t>
            </a:r>
            <a:endParaRPr sz="1500" dirty="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1883694" y="393225"/>
            <a:ext cx="6627206"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latin typeface="Roboto" panose="020B0604020202020204" charset="0"/>
                <a:ea typeface="Roboto" panose="020B0604020202020204" charset="0"/>
              </a:rPr>
              <a:t>Part 1 : CNN for Gender Prediction</a:t>
            </a:r>
            <a:endParaRPr dirty="0">
              <a:solidFill>
                <a:schemeClr val="tx1"/>
              </a:solidFill>
              <a:latin typeface="Roboto" panose="020B0604020202020204" charset="0"/>
              <a:ea typeface="Roboto" panose="020B0604020202020204" charset="0"/>
            </a:endParaRPr>
          </a:p>
        </p:txBody>
      </p:sp>
      <p:sp>
        <p:nvSpPr>
          <p:cNvPr id="102" name="Google Shape;102;p18"/>
          <p:cNvSpPr txBox="1"/>
          <p:nvPr/>
        </p:nvSpPr>
        <p:spPr>
          <a:xfrm>
            <a:off x="1078706" y="1447100"/>
            <a:ext cx="4586288" cy="3032031"/>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Roboto"/>
              <a:buAutoNum type="arabicPeriod"/>
            </a:pPr>
            <a:r>
              <a:rPr lang="en" sz="1500" dirty="0">
                <a:latin typeface="Roboto" panose="020B0604020202020204" charset="0"/>
                <a:ea typeface="Roboto" panose="020B0604020202020204" charset="0"/>
                <a:cs typeface="Raavi" panose="020B0502040204020203" pitchFamily="34" charset="0"/>
                <a:sym typeface="Roboto"/>
              </a:rPr>
              <a:t>Data Cleaning </a:t>
            </a:r>
            <a:endParaRPr sz="1500" dirty="0">
              <a:latin typeface="Roboto" panose="020B0604020202020204" charset="0"/>
              <a:ea typeface="Roboto" panose="020B0604020202020204" charset="0"/>
              <a:cs typeface="Raavi" panose="020B0502040204020203" pitchFamily="34" charset="0"/>
              <a:sym typeface="Roboto"/>
            </a:endParaRPr>
          </a:p>
          <a:p>
            <a:pPr marL="914400" lvl="1" indent="-317500" algn="l" rtl="0">
              <a:lnSpc>
                <a:spcPct val="150000"/>
              </a:lnSpc>
              <a:spcBef>
                <a:spcPts val="0"/>
              </a:spcBef>
              <a:spcAft>
                <a:spcPts val="0"/>
              </a:spcAft>
              <a:buSzPts val="1400"/>
              <a:buFont typeface="Roboto"/>
              <a:buAutoNum type="alphaLcPeriod"/>
            </a:pPr>
            <a:r>
              <a:rPr lang="en" sz="1500" dirty="0">
                <a:latin typeface="Roboto" panose="020B0604020202020204" charset="0"/>
                <a:ea typeface="Roboto" panose="020B0604020202020204" charset="0"/>
                <a:cs typeface="Raavi" panose="020B0502040204020203" pitchFamily="34" charset="0"/>
                <a:sym typeface="Roboto"/>
              </a:rPr>
              <a:t>All unwanted features were removed</a:t>
            </a:r>
            <a:endParaRPr sz="1500" dirty="0">
              <a:latin typeface="Roboto" panose="020B0604020202020204" charset="0"/>
              <a:ea typeface="Roboto" panose="020B0604020202020204" charset="0"/>
              <a:cs typeface="Raavi" panose="020B0502040204020203" pitchFamily="34" charset="0"/>
              <a:sym typeface="Roboto"/>
            </a:endParaRPr>
          </a:p>
          <a:p>
            <a:pPr marL="914400" lvl="1" indent="-317500" algn="l" rtl="0">
              <a:lnSpc>
                <a:spcPct val="150000"/>
              </a:lnSpc>
              <a:spcBef>
                <a:spcPts val="0"/>
              </a:spcBef>
              <a:spcAft>
                <a:spcPts val="0"/>
              </a:spcAft>
              <a:buSzPts val="1400"/>
              <a:buFont typeface="Roboto"/>
              <a:buAutoNum type="alphaLcPeriod"/>
            </a:pPr>
            <a:r>
              <a:rPr lang="en" sz="1500" dirty="0">
                <a:latin typeface="Roboto" panose="020B0604020202020204" charset="0"/>
                <a:ea typeface="Roboto" panose="020B0604020202020204" charset="0"/>
                <a:cs typeface="Raavi" panose="020B0502040204020203" pitchFamily="34" charset="0"/>
                <a:sym typeface="Roboto"/>
              </a:rPr>
              <a:t>The values for -1 were converted to 0</a:t>
            </a:r>
            <a:endParaRPr sz="1500" dirty="0">
              <a:latin typeface="Roboto" panose="020B0604020202020204" charset="0"/>
              <a:ea typeface="Roboto" panose="020B0604020202020204" charset="0"/>
              <a:cs typeface="Raavi" panose="020B0502040204020203" pitchFamily="34" charset="0"/>
              <a:sym typeface="Roboto"/>
            </a:endParaRPr>
          </a:p>
          <a:p>
            <a:pPr marL="914400" lvl="1" indent="-317500" algn="l" rtl="0">
              <a:lnSpc>
                <a:spcPct val="150000"/>
              </a:lnSpc>
              <a:spcBef>
                <a:spcPts val="0"/>
              </a:spcBef>
              <a:spcAft>
                <a:spcPts val="0"/>
              </a:spcAft>
              <a:buSzPts val="1400"/>
              <a:buFont typeface="Roboto"/>
              <a:buAutoNum type="alphaLcPeriod"/>
            </a:pPr>
            <a:r>
              <a:rPr lang="en" sz="1500" dirty="0">
                <a:latin typeface="Roboto" panose="020B0604020202020204" charset="0"/>
                <a:ea typeface="Roboto" panose="020B0604020202020204" charset="0"/>
                <a:cs typeface="Raavi" panose="020B0502040204020203" pitchFamily="34" charset="0"/>
                <a:sym typeface="Roboto"/>
              </a:rPr>
              <a:t>It was combined with the partition csv </a:t>
            </a:r>
            <a:endParaRPr sz="1500" dirty="0">
              <a:latin typeface="Roboto" panose="020B0604020202020204" charset="0"/>
              <a:ea typeface="Roboto" panose="020B0604020202020204" charset="0"/>
              <a:cs typeface="Raavi" panose="020B0502040204020203" pitchFamily="34" charset="0"/>
              <a:sym typeface="Roboto"/>
            </a:endParaRPr>
          </a:p>
          <a:p>
            <a:pPr marL="914400" lvl="1" indent="-317500" algn="l" rtl="0">
              <a:lnSpc>
                <a:spcPct val="150000"/>
              </a:lnSpc>
              <a:spcBef>
                <a:spcPts val="0"/>
              </a:spcBef>
              <a:spcAft>
                <a:spcPts val="0"/>
              </a:spcAft>
              <a:buSzPts val="1400"/>
              <a:buFont typeface="Roboto"/>
              <a:buAutoNum type="alphaLcPeriod"/>
            </a:pPr>
            <a:r>
              <a:rPr lang="en" sz="1500" dirty="0">
                <a:latin typeface="Roboto" panose="020B0604020202020204" charset="0"/>
                <a:ea typeface="Roboto" panose="020B0604020202020204" charset="0"/>
                <a:cs typeface="Raavi" panose="020B0502040204020203" pitchFamily="34" charset="0"/>
                <a:sym typeface="Roboto"/>
              </a:rPr>
              <a:t>Divided into 3 separate csv according to train, validation, and test</a:t>
            </a:r>
            <a:endParaRPr sz="1500" dirty="0">
              <a:latin typeface="Roboto" panose="020B0604020202020204" charset="0"/>
              <a:ea typeface="Roboto" panose="020B0604020202020204" charset="0"/>
              <a:cs typeface="Raavi" panose="020B0502040204020203" pitchFamily="34" charset="0"/>
              <a:sym typeface="Roboto"/>
            </a:endParaRPr>
          </a:p>
          <a:p>
            <a:pPr marL="457200" lvl="0" indent="0" algn="l" rtl="0">
              <a:spcBef>
                <a:spcPts val="0"/>
              </a:spcBef>
              <a:spcAft>
                <a:spcPts val="0"/>
              </a:spcAft>
              <a:buNone/>
            </a:pPr>
            <a:endParaRPr sz="1600" dirty="0">
              <a:latin typeface="Roboto"/>
              <a:ea typeface="Roboto"/>
              <a:cs typeface="Roboto"/>
              <a:sym typeface="Roboto"/>
            </a:endParaRPr>
          </a:p>
        </p:txBody>
      </p:sp>
      <p:pic>
        <p:nvPicPr>
          <p:cNvPr id="103" name="Google Shape;103;p18"/>
          <p:cNvPicPr preferRelativeResize="0"/>
          <p:nvPr/>
        </p:nvPicPr>
        <p:blipFill>
          <a:blip r:embed="rId3">
            <a:alphaModFix/>
          </a:blip>
          <a:stretch>
            <a:fillRect/>
          </a:stretch>
        </p:blipFill>
        <p:spPr>
          <a:xfrm>
            <a:off x="5756950" y="1404575"/>
            <a:ext cx="2753950" cy="36190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idx="4294967295"/>
          </p:nvPr>
        </p:nvSpPr>
        <p:spPr>
          <a:xfrm>
            <a:off x="1200150" y="331788"/>
            <a:ext cx="7179469" cy="6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panose="020B0604020202020204" charset="0"/>
                <a:ea typeface="Roboto" panose="020B0604020202020204" charset="0"/>
              </a:rPr>
              <a:t>2. Creating a custom dataset class</a:t>
            </a:r>
            <a:endParaRPr dirty="0">
              <a:latin typeface="Roboto" panose="020B0604020202020204" charset="0"/>
              <a:ea typeface="Roboto" panose="020B0604020202020204" charset="0"/>
            </a:endParaRPr>
          </a:p>
        </p:txBody>
      </p:sp>
      <p:pic>
        <p:nvPicPr>
          <p:cNvPr id="109" name="Google Shape;109;p19"/>
          <p:cNvPicPr preferRelativeResize="0"/>
          <p:nvPr/>
        </p:nvPicPr>
        <p:blipFill>
          <a:blip r:embed="rId3">
            <a:alphaModFix/>
          </a:blip>
          <a:stretch>
            <a:fillRect/>
          </a:stretch>
        </p:blipFill>
        <p:spPr>
          <a:xfrm>
            <a:off x="4450556" y="1085850"/>
            <a:ext cx="4414838" cy="3863300"/>
          </a:xfrm>
          <a:prstGeom prst="rect">
            <a:avLst/>
          </a:prstGeom>
          <a:noFill/>
          <a:ln>
            <a:noFill/>
          </a:ln>
        </p:spPr>
      </p:pic>
      <p:sp>
        <p:nvSpPr>
          <p:cNvPr id="110" name="Google Shape;110;p19"/>
          <p:cNvSpPr txBox="1"/>
          <p:nvPr/>
        </p:nvSpPr>
        <p:spPr>
          <a:xfrm>
            <a:off x="891711" y="1143000"/>
            <a:ext cx="3558845" cy="3400425"/>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Roboto"/>
              <a:buChar char="●"/>
            </a:pPr>
            <a:r>
              <a:rPr lang="en" sz="1500" dirty="0">
                <a:latin typeface="Roboto"/>
                <a:ea typeface="Roboto"/>
                <a:cs typeface="Roboto"/>
                <a:sym typeface="Roboto"/>
              </a:rPr>
              <a:t>Used to join the images in the directory to the csv folder</a:t>
            </a:r>
            <a:endParaRPr sz="1500" dirty="0">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en" sz="1500" dirty="0">
                <a:latin typeface="Roboto"/>
                <a:ea typeface="Roboto"/>
                <a:cs typeface="Roboto"/>
                <a:sym typeface="Roboto"/>
              </a:rPr>
              <a:t>Has three primary functions __init__, __len__, __getitem__</a:t>
            </a:r>
            <a:endParaRPr sz="1500" dirty="0">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en" sz="1500" dirty="0">
                <a:latin typeface="Roboto"/>
                <a:ea typeface="Roboto"/>
                <a:cs typeface="Roboto"/>
                <a:sym typeface="Roboto"/>
              </a:rPr>
              <a:t>Returns each image with the label i.e  0 if female and 1 if male</a:t>
            </a:r>
            <a:endParaRPr sz="1500" dirty="0">
              <a:latin typeface="Roboto"/>
              <a:ea typeface="Roboto"/>
              <a:cs typeface="Roboto"/>
              <a:sym typeface="Roboto"/>
            </a:endParaRPr>
          </a:p>
          <a:p>
            <a:pPr marL="457200" lvl="0" indent="0" algn="l" rtl="0">
              <a:lnSpc>
                <a:spcPct val="150000"/>
              </a:lnSpc>
              <a:spcBef>
                <a:spcPts val="0"/>
              </a:spcBef>
              <a:spcAft>
                <a:spcPts val="0"/>
              </a:spcAft>
              <a:buNone/>
            </a:pPr>
            <a:endParaRPr dirty="0">
              <a:latin typeface="Roboto"/>
              <a:ea typeface="Roboto"/>
              <a:cs typeface="Roboto"/>
              <a:sym typeface="Roboto"/>
            </a:endParaRPr>
          </a:p>
          <a:p>
            <a:pPr marL="0" lvl="0" indent="0" algn="l" rtl="0">
              <a:lnSpc>
                <a:spcPct val="150000"/>
              </a:lnSpc>
              <a:spcBef>
                <a:spcPts val="0"/>
              </a:spcBef>
              <a:spcAft>
                <a:spcPts val="0"/>
              </a:spcAft>
              <a:buNone/>
            </a:pPr>
            <a:r>
              <a:rPr lang="en" dirty="0">
                <a:latin typeface="Roboto"/>
                <a:ea typeface="Roboto"/>
                <a:cs typeface="Roboto"/>
                <a:sym typeface="Roboto"/>
              </a:rPr>
              <a:t> 	</a:t>
            </a:r>
            <a:endParaRPr dirty="0">
              <a:latin typeface="Roboto"/>
              <a:ea typeface="Roboto"/>
              <a:cs typeface="Roboto"/>
              <a:sym typeface="Roboto"/>
            </a:endParaRPr>
          </a:p>
          <a:p>
            <a:pPr marL="457200" lvl="0" indent="0" algn="l" rtl="0">
              <a:spcBef>
                <a:spcPts val="0"/>
              </a:spcBef>
              <a:spcAft>
                <a:spcPts val="0"/>
              </a:spcAft>
              <a:buNone/>
            </a:pPr>
            <a:endParaRPr dirty="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6" name="Google Shape;116;p20"/>
          <p:cNvPicPr preferRelativeResize="0"/>
          <p:nvPr/>
        </p:nvPicPr>
        <p:blipFill>
          <a:blip r:embed="rId3">
            <a:alphaModFix/>
          </a:blip>
          <a:stretch>
            <a:fillRect/>
          </a:stretch>
        </p:blipFill>
        <p:spPr>
          <a:xfrm>
            <a:off x="1107275" y="2034125"/>
            <a:ext cx="7779472" cy="1404557"/>
          </a:xfrm>
          <a:prstGeom prst="rect">
            <a:avLst/>
          </a:prstGeom>
          <a:noFill/>
          <a:ln>
            <a:noFill/>
          </a:ln>
        </p:spPr>
      </p:pic>
      <p:pic>
        <p:nvPicPr>
          <p:cNvPr id="117" name="Google Shape;117;p20"/>
          <p:cNvPicPr preferRelativeResize="0"/>
          <p:nvPr/>
        </p:nvPicPr>
        <p:blipFill>
          <a:blip r:embed="rId4">
            <a:alphaModFix/>
          </a:blip>
          <a:stretch>
            <a:fillRect/>
          </a:stretch>
        </p:blipFill>
        <p:spPr>
          <a:xfrm>
            <a:off x="1107274" y="3623470"/>
            <a:ext cx="7779473" cy="1166493"/>
          </a:xfrm>
          <a:prstGeom prst="rect">
            <a:avLst/>
          </a:prstGeom>
          <a:noFill/>
          <a:ln>
            <a:noFill/>
          </a:ln>
        </p:spPr>
      </p:pic>
      <p:sp>
        <p:nvSpPr>
          <p:cNvPr id="118" name="Google Shape;118;p20"/>
          <p:cNvSpPr txBox="1"/>
          <p:nvPr/>
        </p:nvSpPr>
        <p:spPr>
          <a:xfrm>
            <a:off x="960869" y="1103363"/>
            <a:ext cx="8472900" cy="1088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sz="1500" dirty="0">
                <a:latin typeface="Roboto"/>
                <a:ea typeface="Roboto"/>
                <a:cs typeface="Roboto"/>
                <a:sym typeface="Roboto"/>
              </a:rPr>
              <a:t>Image is transformed so that all images have same dimensions</a:t>
            </a:r>
            <a:endParaRPr sz="1500" dirty="0">
              <a:latin typeface="Roboto"/>
              <a:ea typeface="Roboto"/>
              <a:cs typeface="Roboto"/>
              <a:sym typeface="Roboto"/>
            </a:endParaRPr>
          </a:p>
          <a:p>
            <a:pPr marL="457200" lvl="0" indent="-317500" algn="l" rtl="0">
              <a:spcBef>
                <a:spcPts val="0"/>
              </a:spcBef>
              <a:spcAft>
                <a:spcPts val="0"/>
              </a:spcAft>
              <a:buSzPts val="1400"/>
              <a:buFont typeface="Roboto"/>
              <a:buChar char="●"/>
            </a:pPr>
            <a:r>
              <a:rPr lang="en" sz="1500" dirty="0">
                <a:latin typeface="Roboto"/>
                <a:ea typeface="Roboto"/>
                <a:cs typeface="Roboto"/>
                <a:sym typeface="Roboto"/>
              </a:rPr>
              <a:t>It is next converted into a tensor for pytorch to read</a:t>
            </a:r>
            <a:endParaRPr sz="1500" dirty="0">
              <a:latin typeface="Roboto"/>
              <a:ea typeface="Roboto"/>
              <a:cs typeface="Roboto"/>
              <a:sym typeface="Roboto"/>
            </a:endParaRPr>
          </a:p>
          <a:p>
            <a:pPr marL="457200" lvl="0" indent="-317500" algn="l" rtl="0">
              <a:spcBef>
                <a:spcPts val="0"/>
              </a:spcBef>
              <a:spcAft>
                <a:spcPts val="0"/>
              </a:spcAft>
              <a:buSzPts val="1400"/>
              <a:buFont typeface="Roboto"/>
              <a:buChar char="●"/>
            </a:pPr>
            <a:r>
              <a:rPr lang="en" sz="1500" dirty="0">
                <a:latin typeface="Roboto"/>
                <a:ea typeface="Roboto"/>
                <a:cs typeface="Roboto"/>
                <a:sym typeface="Roboto"/>
              </a:rPr>
              <a:t>Sent to the data loader with a batch size of 128 </a:t>
            </a:r>
            <a:endParaRPr sz="1500" dirty="0">
              <a:latin typeface="Roboto"/>
              <a:ea typeface="Roboto"/>
              <a:cs typeface="Roboto"/>
              <a:sym typeface="Roboto"/>
            </a:endParaRPr>
          </a:p>
        </p:txBody>
      </p:sp>
      <p:sp>
        <p:nvSpPr>
          <p:cNvPr id="2" name="TextBox 1">
            <a:extLst>
              <a:ext uri="{FF2B5EF4-FFF2-40B4-BE49-F238E27FC236}">
                <a16:creationId xmlns:a16="http://schemas.microsoft.com/office/drawing/2014/main" id="{30336E46-1231-453C-94A8-060AA2218F15}"/>
              </a:ext>
            </a:extLst>
          </p:cNvPr>
          <p:cNvSpPr txBox="1"/>
          <p:nvPr/>
        </p:nvSpPr>
        <p:spPr>
          <a:xfrm>
            <a:off x="1107273" y="478403"/>
            <a:ext cx="4586295" cy="553998"/>
          </a:xfrm>
          <a:prstGeom prst="rect">
            <a:avLst/>
          </a:prstGeom>
          <a:noFill/>
        </p:spPr>
        <p:txBody>
          <a:bodyPr wrap="square" rtlCol="0">
            <a:spAutoFit/>
          </a:bodyPr>
          <a:lstStyle/>
          <a:p>
            <a:r>
              <a:rPr lang="en-US" sz="3000" dirty="0">
                <a:latin typeface="Roboto" panose="020B0604020202020204" charset="0"/>
                <a:ea typeface="Roboto" panose="020B0604020202020204" charset="0"/>
              </a:rPr>
              <a:t>3. Loading the Data </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1"/>
          <p:cNvPicPr preferRelativeResize="0"/>
          <p:nvPr/>
        </p:nvPicPr>
        <p:blipFill>
          <a:blip r:embed="rId3">
            <a:alphaModFix/>
          </a:blip>
          <a:stretch>
            <a:fillRect/>
          </a:stretch>
        </p:blipFill>
        <p:spPr>
          <a:xfrm>
            <a:off x="5129213" y="1059099"/>
            <a:ext cx="3799078" cy="3939613"/>
          </a:xfrm>
          <a:prstGeom prst="rect">
            <a:avLst/>
          </a:prstGeom>
          <a:noFill/>
          <a:ln>
            <a:noFill/>
          </a:ln>
        </p:spPr>
      </p:pic>
      <p:sp>
        <p:nvSpPr>
          <p:cNvPr id="124" name="Google Shape;124;p21"/>
          <p:cNvSpPr txBox="1"/>
          <p:nvPr/>
        </p:nvSpPr>
        <p:spPr>
          <a:xfrm>
            <a:off x="1214437" y="199250"/>
            <a:ext cx="3799078" cy="5923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Roboto" panose="020B0604020202020204" charset="0"/>
                <a:ea typeface="Roboto" panose="020B0604020202020204" charset="0"/>
                <a:cs typeface="Raavi" panose="020B0502040204020203" pitchFamily="34" charset="0"/>
                <a:sym typeface="Roboto"/>
              </a:rPr>
              <a:t> 4. CNN Architecture</a:t>
            </a:r>
            <a:endParaRPr sz="3000" dirty="0">
              <a:latin typeface="Roboto" panose="020B0604020202020204" charset="0"/>
              <a:ea typeface="Roboto" panose="020B0604020202020204" charset="0"/>
              <a:cs typeface="Raavi" panose="020B0502040204020203" pitchFamily="34" charset="0"/>
              <a:sym typeface="Roboto"/>
            </a:endParaRPr>
          </a:p>
        </p:txBody>
      </p:sp>
      <p:sp>
        <p:nvSpPr>
          <p:cNvPr id="125" name="Google Shape;125;p21"/>
          <p:cNvSpPr txBox="1"/>
          <p:nvPr/>
        </p:nvSpPr>
        <p:spPr>
          <a:xfrm>
            <a:off x="1057275" y="916224"/>
            <a:ext cx="4071938" cy="3939613"/>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Roboto"/>
              <a:buChar char="●"/>
            </a:pPr>
            <a:r>
              <a:rPr lang="en" sz="1500" dirty="0">
                <a:latin typeface="Roboto"/>
                <a:ea typeface="Roboto"/>
                <a:cs typeface="Roboto"/>
                <a:sym typeface="Roboto"/>
              </a:rPr>
              <a:t>Model consists of 4 convolutional layers</a:t>
            </a:r>
            <a:endParaRPr sz="1500" dirty="0">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en" sz="1500" dirty="0">
                <a:latin typeface="Roboto"/>
                <a:ea typeface="Roboto"/>
                <a:cs typeface="Roboto"/>
                <a:sym typeface="Roboto"/>
              </a:rPr>
              <a:t>Max pooling used to reduce dimensionality</a:t>
            </a:r>
            <a:endParaRPr sz="1500" dirty="0">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en" sz="1500" dirty="0">
                <a:latin typeface="Roboto"/>
                <a:ea typeface="Roboto"/>
                <a:cs typeface="Roboto"/>
                <a:sym typeface="Roboto"/>
              </a:rPr>
              <a:t>Batch Normalization used to quicken learning and to ensure each layers nodes are learning better</a:t>
            </a:r>
            <a:endParaRPr sz="1500" dirty="0">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en" sz="1500" dirty="0">
                <a:latin typeface="Roboto"/>
                <a:ea typeface="Roboto"/>
                <a:cs typeface="Roboto"/>
                <a:sym typeface="Roboto"/>
              </a:rPr>
              <a:t>Dropout used to ensure no bias on any nodes in particular </a:t>
            </a:r>
            <a:endParaRPr sz="1500" dirty="0">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en" sz="1500" dirty="0">
                <a:latin typeface="Roboto"/>
                <a:ea typeface="Roboto"/>
                <a:cs typeface="Roboto"/>
                <a:sym typeface="Roboto"/>
              </a:rPr>
              <a:t>ReLu used as activation function as it is more computationally efficient and has better convergence</a:t>
            </a:r>
            <a:endParaRPr sz="1500" dirty="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1764</TotalTime>
  <Words>1646</Words>
  <Application>Microsoft Office PowerPoint</Application>
  <PresentationFormat>On-screen Show (16:9)</PresentationFormat>
  <Paragraphs>166</Paragraphs>
  <Slides>34</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Corbel</vt:lpstr>
      <vt:lpstr>Arial</vt:lpstr>
      <vt:lpstr>Roboto</vt:lpstr>
      <vt:lpstr>Parallax</vt:lpstr>
      <vt:lpstr>Parallel Deep Learning Neural Networks and GAN to detect features on CelebFaces Dataset </vt:lpstr>
      <vt:lpstr>The Dataset</vt:lpstr>
      <vt:lpstr>What I will be using...</vt:lpstr>
      <vt:lpstr>Problem Statement</vt:lpstr>
      <vt:lpstr> </vt:lpstr>
      <vt:lpstr>Part 1 : CNN for Gender Prediction</vt:lpstr>
      <vt:lpstr>2. Creating a custom dataset 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CNN for Hair Color Prediction</vt:lpstr>
      <vt:lpstr>PowerPoint Presentation</vt:lpstr>
      <vt:lpstr>PowerPoint Presentation</vt:lpstr>
      <vt:lpstr>PowerPoint Presentation</vt:lpstr>
      <vt:lpstr>PowerPoint Presentation</vt:lpstr>
      <vt:lpstr>Part 3: Creating a GAN for generating images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Deploying a Trained ML Model in the StreamLit Web based App</vt:lpstr>
      <vt:lpstr>Description about the Trained ML Model</vt:lpstr>
      <vt:lpstr>Streamlit Demo: The Controllable GAN Face Generator</vt:lpstr>
      <vt:lpstr>Conclusion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using parallel methods,  to detect features on CelebFaces Dataset </dc:title>
  <cp:lastModifiedBy>Hemant Jain</cp:lastModifiedBy>
  <cp:revision>186</cp:revision>
  <dcterms:modified xsi:type="dcterms:W3CDTF">2021-04-27T16:06:27Z</dcterms:modified>
</cp:coreProperties>
</file>